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85"/>
  </p:notesMasterIdLst>
  <p:handoutMasterIdLst>
    <p:handoutMasterId r:id="rId86"/>
  </p:handoutMasterIdLst>
  <p:sldIdLst>
    <p:sldId id="67923" r:id="rId2"/>
    <p:sldId id="67847" r:id="rId3"/>
    <p:sldId id="67855" r:id="rId4"/>
    <p:sldId id="67850" r:id="rId5"/>
    <p:sldId id="67853" r:id="rId6"/>
    <p:sldId id="67852" r:id="rId7"/>
    <p:sldId id="2614" r:id="rId8"/>
    <p:sldId id="66313" r:id="rId9"/>
    <p:sldId id="66317" r:id="rId10"/>
    <p:sldId id="66318" r:id="rId11"/>
    <p:sldId id="67851" r:id="rId12"/>
    <p:sldId id="67884" r:id="rId13"/>
    <p:sldId id="67903" r:id="rId14"/>
    <p:sldId id="67881" r:id="rId15"/>
    <p:sldId id="67840" r:id="rId16"/>
    <p:sldId id="67872" r:id="rId17"/>
    <p:sldId id="67854" r:id="rId18"/>
    <p:sldId id="67848" r:id="rId19"/>
    <p:sldId id="67864" r:id="rId20"/>
    <p:sldId id="452" r:id="rId21"/>
    <p:sldId id="453" r:id="rId22"/>
    <p:sldId id="455" r:id="rId23"/>
    <p:sldId id="458" r:id="rId24"/>
    <p:sldId id="459" r:id="rId25"/>
    <p:sldId id="460" r:id="rId26"/>
    <p:sldId id="67882" r:id="rId27"/>
    <p:sldId id="67904" r:id="rId28"/>
    <p:sldId id="67910" r:id="rId29"/>
    <p:sldId id="67874" r:id="rId30"/>
    <p:sldId id="67868" r:id="rId31"/>
    <p:sldId id="67878" r:id="rId32"/>
    <p:sldId id="67876" r:id="rId33"/>
    <p:sldId id="67875" r:id="rId34"/>
    <p:sldId id="67866" r:id="rId35"/>
    <p:sldId id="67856" r:id="rId36"/>
    <p:sldId id="67842" r:id="rId37"/>
    <p:sldId id="67862" r:id="rId38"/>
    <p:sldId id="67863" r:id="rId39"/>
    <p:sldId id="67880" r:id="rId40"/>
    <p:sldId id="67867" r:id="rId41"/>
    <p:sldId id="67870" r:id="rId42"/>
    <p:sldId id="67869" r:id="rId43"/>
    <p:sldId id="67871" r:id="rId44"/>
    <p:sldId id="67861" r:id="rId45"/>
    <p:sldId id="67843" r:id="rId46"/>
    <p:sldId id="67860" r:id="rId47"/>
    <p:sldId id="67865" r:id="rId48"/>
    <p:sldId id="67873" r:id="rId49"/>
    <p:sldId id="67911" r:id="rId50"/>
    <p:sldId id="67912" r:id="rId51"/>
    <p:sldId id="67913" r:id="rId52"/>
    <p:sldId id="67877" r:id="rId53"/>
    <p:sldId id="67889" r:id="rId54"/>
    <p:sldId id="67886" r:id="rId55"/>
    <p:sldId id="67918" r:id="rId56"/>
    <p:sldId id="67914" r:id="rId57"/>
    <p:sldId id="67915" r:id="rId58"/>
    <p:sldId id="67887" r:id="rId59"/>
    <p:sldId id="67888" r:id="rId60"/>
    <p:sldId id="67890" r:id="rId61"/>
    <p:sldId id="67917" r:id="rId62"/>
    <p:sldId id="67891" r:id="rId63"/>
    <p:sldId id="67894" r:id="rId64"/>
    <p:sldId id="67919" r:id="rId65"/>
    <p:sldId id="67920" r:id="rId66"/>
    <p:sldId id="67892" r:id="rId67"/>
    <p:sldId id="67895" r:id="rId68"/>
    <p:sldId id="67897" r:id="rId69"/>
    <p:sldId id="67893" r:id="rId70"/>
    <p:sldId id="67924" r:id="rId71"/>
    <p:sldId id="67925" r:id="rId72"/>
    <p:sldId id="67901" r:id="rId73"/>
    <p:sldId id="67902" r:id="rId74"/>
    <p:sldId id="67908" r:id="rId75"/>
    <p:sldId id="67926" r:id="rId76"/>
    <p:sldId id="67927" r:id="rId77"/>
    <p:sldId id="67898" r:id="rId78"/>
    <p:sldId id="67905" r:id="rId79"/>
    <p:sldId id="67900" r:id="rId80"/>
    <p:sldId id="67896" r:id="rId81"/>
    <p:sldId id="67885" r:id="rId82"/>
    <p:sldId id="67907" r:id="rId83"/>
    <p:sldId id="67906" r:id="rId84"/>
  </p:sldIdLst>
  <p:sldSz cx="9144000" cy="5143500" type="screen16x9"/>
  <p:notesSz cx="6858000" cy="9144000"/>
  <p:defaultTextStyle>
    <a:defPPr>
      <a:defRPr lang="en-US"/>
    </a:defPPr>
    <a:lvl1pPr algn="ctr" rtl="0" fontAlgn="base">
      <a:spcBef>
        <a:spcPct val="0"/>
      </a:spcBef>
      <a:spcAft>
        <a:spcPct val="0"/>
      </a:spcAft>
      <a:defRPr sz="4000" kern="1200">
        <a:solidFill>
          <a:schemeClr val="bg1"/>
        </a:solidFill>
        <a:latin typeface="Arial Rounded MT Bold" pitchFamily="34" charset="0"/>
        <a:ea typeface="+mn-ea"/>
        <a:cs typeface="Arial" charset="0"/>
      </a:defRPr>
    </a:lvl1pPr>
    <a:lvl2pPr marL="339061" algn="ctr" rtl="0" fontAlgn="base">
      <a:spcBef>
        <a:spcPct val="0"/>
      </a:spcBef>
      <a:spcAft>
        <a:spcPct val="0"/>
      </a:spcAft>
      <a:defRPr sz="4000" kern="1200">
        <a:solidFill>
          <a:schemeClr val="bg1"/>
        </a:solidFill>
        <a:latin typeface="Arial Rounded MT Bold" pitchFamily="34" charset="0"/>
        <a:ea typeface="+mn-ea"/>
        <a:cs typeface="Arial" charset="0"/>
      </a:defRPr>
    </a:lvl2pPr>
    <a:lvl3pPr marL="678271" algn="ctr" rtl="0" fontAlgn="base">
      <a:spcBef>
        <a:spcPct val="0"/>
      </a:spcBef>
      <a:spcAft>
        <a:spcPct val="0"/>
      </a:spcAft>
      <a:defRPr sz="4000" kern="1200">
        <a:solidFill>
          <a:schemeClr val="bg1"/>
        </a:solidFill>
        <a:latin typeface="Arial Rounded MT Bold" pitchFamily="34" charset="0"/>
        <a:ea typeface="+mn-ea"/>
        <a:cs typeface="Arial" charset="0"/>
      </a:defRPr>
    </a:lvl3pPr>
    <a:lvl4pPr marL="1017217" algn="ctr" rtl="0" fontAlgn="base">
      <a:spcBef>
        <a:spcPct val="0"/>
      </a:spcBef>
      <a:spcAft>
        <a:spcPct val="0"/>
      </a:spcAft>
      <a:defRPr sz="4000" kern="1200">
        <a:solidFill>
          <a:schemeClr val="bg1"/>
        </a:solidFill>
        <a:latin typeface="Arial Rounded MT Bold" pitchFamily="34" charset="0"/>
        <a:ea typeface="+mn-ea"/>
        <a:cs typeface="Arial" charset="0"/>
      </a:defRPr>
    </a:lvl4pPr>
    <a:lvl5pPr marL="1356390" algn="ctr" rtl="0" fontAlgn="base">
      <a:spcBef>
        <a:spcPct val="0"/>
      </a:spcBef>
      <a:spcAft>
        <a:spcPct val="0"/>
      </a:spcAft>
      <a:defRPr sz="4000" kern="1200">
        <a:solidFill>
          <a:schemeClr val="bg1"/>
        </a:solidFill>
        <a:latin typeface="Arial Rounded MT Bold" pitchFamily="34" charset="0"/>
        <a:ea typeface="+mn-ea"/>
        <a:cs typeface="Arial" charset="0"/>
      </a:defRPr>
    </a:lvl5pPr>
    <a:lvl6pPr marL="1695300" algn="l" defTabSz="678271" rtl="0" eaLnBrk="1" latinLnBrk="0" hangingPunct="1">
      <a:defRPr sz="4000" kern="1200">
        <a:solidFill>
          <a:schemeClr val="bg1"/>
        </a:solidFill>
        <a:latin typeface="Arial Rounded MT Bold" pitchFamily="34" charset="0"/>
        <a:ea typeface="+mn-ea"/>
        <a:cs typeface="Arial" charset="0"/>
      </a:defRPr>
    </a:lvl6pPr>
    <a:lvl7pPr marL="2034313" algn="l" defTabSz="678271" rtl="0" eaLnBrk="1" latinLnBrk="0" hangingPunct="1">
      <a:defRPr sz="4000" kern="1200">
        <a:solidFill>
          <a:schemeClr val="bg1"/>
        </a:solidFill>
        <a:latin typeface="Arial Rounded MT Bold" pitchFamily="34" charset="0"/>
        <a:ea typeface="+mn-ea"/>
        <a:cs typeface="Arial" charset="0"/>
      </a:defRPr>
    </a:lvl7pPr>
    <a:lvl8pPr marL="2373419" algn="l" defTabSz="678271" rtl="0" eaLnBrk="1" latinLnBrk="0" hangingPunct="1">
      <a:defRPr sz="4000" kern="1200">
        <a:solidFill>
          <a:schemeClr val="bg1"/>
        </a:solidFill>
        <a:latin typeface="Arial Rounded MT Bold" pitchFamily="34" charset="0"/>
        <a:ea typeface="+mn-ea"/>
        <a:cs typeface="Arial" charset="0"/>
      </a:defRPr>
    </a:lvl8pPr>
    <a:lvl9pPr marL="2712509" algn="l" defTabSz="678271" rtl="0" eaLnBrk="1" latinLnBrk="0" hangingPunct="1">
      <a:defRPr sz="4000" kern="1200">
        <a:solidFill>
          <a:schemeClr val="bg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muel" initials="SW" lastIdx="2" clrIdx="0">
    <p:extLst>
      <p:ext uri="{19B8F6BF-5375-455C-9EA6-DF929625EA0E}">
        <p15:presenceInfo xmlns:p15="http://schemas.microsoft.com/office/powerpoint/2012/main" userId="Shmuel" providerId="None"/>
      </p:ext>
    </p:extLst>
  </p:cmAuthor>
  <p:cmAuthor id="2" name="Shmuel Wolkenfeld" initials="SW" lastIdx="1" clrIdx="1">
    <p:extLst>
      <p:ext uri="{19B8F6BF-5375-455C-9EA6-DF929625EA0E}">
        <p15:presenceInfo xmlns:p15="http://schemas.microsoft.com/office/powerpoint/2012/main" userId="59ac315834edd8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333333"/>
    <a:srgbClr val="FFFF00"/>
    <a:srgbClr val="996633"/>
    <a:srgbClr val="9A6766"/>
    <a:srgbClr val="FFFF99"/>
    <a:srgbClr val="AA6E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016" autoAdjust="0"/>
    <p:restoredTop sz="81343" autoAdjust="0"/>
  </p:normalViewPr>
  <p:slideViewPr>
    <p:cSldViewPr>
      <p:cViewPr varScale="1">
        <p:scale>
          <a:sx n="99" d="100"/>
          <a:sy n="99" d="100"/>
        </p:scale>
        <p:origin x="78" y="28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8996"/>
    </p:cViewPr>
  </p:sorterViewPr>
  <p:notesViewPr>
    <p:cSldViewPr>
      <p:cViewPr varScale="1">
        <p:scale>
          <a:sx n="79" d="100"/>
          <a:sy n="79" d="100"/>
        </p:scale>
        <p:origin x="2022" y="12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YK erev  Kol Nidre-Kabseni </a:t>
            </a:r>
            <a:r>
              <a:rPr lang="he-IL" altLang="en-US"/>
              <a:t>כַּבְּסֵנִי </a:t>
            </a:r>
            <a:r>
              <a:rPr lang="en-US" altLang="en-US"/>
              <a:t>Wash me T'hiilim-Ps 51.4</a:t>
            </a:r>
          </a:p>
        </p:txBody>
      </p:sp>
      <p:sp>
        <p:nvSpPr>
          <p:cNvPr id="296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Sept19 2026 5787</a:t>
            </a:r>
          </a:p>
        </p:txBody>
      </p:sp>
      <p:sp>
        <p:nvSpPr>
          <p:cNvPr id="297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743E3E74-A71D-4F9E-A274-799584BDC6E6}" type="slidenum">
              <a:rPr lang="en-US" altLang="en-US"/>
              <a:pPr/>
              <a:t>‹#›</a:t>
            </a:fld>
            <a:endParaRPr lang="en-US" altLang="en-US"/>
          </a:p>
        </p:txBody>
      </p:sp>
    </p:spTree>
    <p:extLst>
      <p:ext uri="{BB962C8B-B14F-4D97-AF65-F5344CB8AC3E}">
        <p14:creationId xmlns:p14="http://schemas.microsoft.com/office/powerpoint/2010/main" val="208859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YK erev  Kol Nidre-Kabseni </a:t>
            </a:r>
            <a:r>
              <a:rPr lang="he-IL" altLang="en-US"/>
              <a:t>כַּבְּסֵנִי </a:t>
            </a:r>
            <a:r>
              <a:rPr lang="en-US" altLang="en-US"/>
              <a:t>Wash me T'hiilim-Ps 51.4</a:t>
            </a:r>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Sept19 2026 5787</a:t>
            </a:r>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00E9F95B-100C-4401-AFC8-043CE70D51A5}" type="slidenum">
              <a:rPr lang="en-US" altLang="en-US"/>
              <a:pPr/>
              <a:t>‹#›</a:t>
            </a:fld>
            <a:endParaRPr lang="en-US" altLang="en-US"/>
          </a:p>
        </p:txBody>
      </p:sp>
    </p:spTree>
    <p:extLst>
      <p:ext uri="{BB962C8B-B14F-4D97-AF65-F5344CB8AC3E}">
        <p14:creationId xmlns:p14="http://schemas.microsoft.com/office/powerpoint/2010/main" val="326637907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2000" kern="1200">
        <a:solidFill>
          <a:schemeClr val="tx1"/>
        </a:solidFill>
        <a:latin typeface="Arial Rounded MT Bold" pitchFamily="34" charset="0"/>
        <a:ea typeface="+mn-ea"/>
        <a:cs typeface="Arial" charset="0"/>
      </a:defRPr>
    </a:lvl1pPr>
    <a:lvl2pPr marL="339061" algn="l" rtl="0" fontAlgn="base">
      <a:spcBef>
        <a:spcPct val="30000"/>
      </a:spcBef>
      <a:spcAft>
        <a:spcPct val="0"/>
      </a:spcAft>
      <a:defRPr sz="2000" kern="1200">
        <a:solidFill>
          <a:schemeClr val="tx1"/>
        </a:solidFill>
        <a:latin typeface="Arial Rounded MT Bold" pitchFamily="34" charset="0"/>
        <a:ea typeface="+mn-ea"/>
        <a:cs typeface="Arial" charset="0"/>
      </a:defRPr>
    </a:lvl2pPr>
    <a:lvl3pPr marL="678271" algn="l" rtl="0" fontAlgn="base">
      <a:spcBef>
        <a:spcPct val="30000"/>
      </a:spcBef>
      <a:spcAft>
        <a:spcPct val="0"/>
      </a:spcAft>
      <a:defRPr sz="1200" kern="1200">
        <a:solidFill>
          <a:schemeClr val="tx1"/>
        </a:solidFill>
        <a:latin typeface="Arial" charset="0"/>
        <a:ea typeface="+mn-ea"/>
        <a:cs typeface="Arial" charset="0"/>
      </a:defRPr>
    </a:lvl3pPr>
    <a:lvl4pPr marL="1017217" algn="l" rtl="0" fontAlgn="base">
      <a:spcBef>
        <a:spcPct val="30000"/>
      </a:spcBef>
      <a:spcAft>
        <a:spcPct val="0"/>
      </a:spcAft>
      <a:defRPr sz="1200" kern="1200">
        <a:solidFill>
          <a:schemeClr val="tx1"/>
        </a:solidFill>
        <a:latin typeface="Arial" charset="0"/>
        <a:ea typeface="+mn-ea"/>
        <a:cs typeface="Arial" charset="0"/>
      </a:defRPr>
    </a:lvl4pPr>
    <a:lvl5pPr marL="1356390" algn="l" rtl="0" fontAlgn="base">
      <a:spcBef>
        <a:spcPct val="30000"/>
      </a:spcBef>
      <a:spcAft>
        <a:spcPct val="0"/>
      </a:spcAft>
      <a:defRPr sz="1200" kern="1200">
        <a:solidFill>
          <a:schemeClr val="tx1"/>
        </a:solidFill>
        <a:latin typeface="Arial" charset="0"/>
        <a:ea typeface="+mn-ea"/>
        <a:cs typeface="Arial" charset="0"/>
      </a:defRPr>
    </a:lvl5pPr>
    <a:lvl6pPr marL="1695300" algn="l" defTabSz="678271" rtl="0" eaLnBrk="1" latinLnBrk="0" hangingPunct="1">
      <a:defRPr sz="1200" kern="1200">
        <a:solidFill>
          <a:schemeClr val="tx1"/>
        </a:solidFill>
        <a:latin typeface="+mn-lt"/>
        <a:ea typeface="+mn-ea"/>
        <a:cs typeface="+mn-cs"/>
      </a:defRPr>
    </a:lvl6pPr>
    <a:lvl7pPr marL="2034313" algn="l" defTabSz="678271" rtl="0" eaLnBrk="1" latinLnBrk="0" hangingPunct="1">
      <a:defRPr sz="1200" kern="1200">
        <a:solidFill>
          <a:schemeClr val="tx1"/>
        </a:solidFill>
        <a:latin typeface="+mn-lt"/>
        <a:ea typeface="+mn-ea"/>
        <a:cs typeface="+mn-cs"/>
      </a:defRPr>
    </a:lvl7pPr>
    <a:lvl8pPr marL="2373419" algn="l" defTabSz="678271" rtl="0" eaLnBrk="1" latinLnBrk="0" hangingPunct="1">
      <a:defRPr sz="1200" kern="1200">
        <a:solidFill>
          <a:schemeClr val="tx1"/>
        </a:solidFill>
        <a:latin typeface="+mn-lt"/>
        <a:ea typeface="+mn-ea"/>
        <a:cs typeface="+mn-cs"/>
      </a:defRPr>
    </a:lvl8pPr>
    <a:lvl9pPr marL="2712509" algn="l" defTabSz="67827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06B0B-A2DC-457E-A3B5-A4FFEC3E84B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420FA2A-86A2-1B50-72CA-B651459382B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9544C82-7DDE-D543-0B5C-54579DA00D3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D68AD29A-12A2-A3A5-E4EE-D4E2D804874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F3B6764-E9AA-E2DB-0D64-ECA12AC14B8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D29EAF0-FE1D-6863-D840-C837F8D7376E}"/>
              </a:ext>
            </a:extLst>
          </p:cNvPr>
          <p:cNvSpPr>
            <a:spLocks noGrp="1" noChangeArrowheads="1"/>
          </p:cNvSpPr>
          <p:nvPr>
            <p:ph type="body" idx="1"/>
          </p:nvPr>
        </p:nvSpPr>
        <p:spPr>
          <a:xfrm>
            <a:off x="152400" y="4114800"/>
            <a:ext cx="6553200" cy="4876800"/>
          </a:xfrm>
        </p:spPr>
        <p:txBody>
          <a:bodyPr/>
          <a:lstStyle/>
          <a:p>
            <a:pPr algn="l"/>
            <a:r>
              <a:rPr lang="en-US" altLang="en-US" dirty="0"/>
              <a:t>Great thanks to all the men who built </a:t>
            </a:r>
          </a:p>
          <a:p>
            <a:pPr algn="l"/>
            <a:r>
              <a:rPr lang="en-US" altLang="en-US" dirty="0"/>
              <a:t>and women who decorated </a:t>
            </a:r>
          </a:p>
          <a:p>
            <a:pPr algn="l"/>
            <a:r>
              <a:rPr lang="en-US" altLang="en-US" dirty="0"/>
              <a:t>the 2026 5787 Or HaOlam Sukkah.</a:t>
            </a:r>
          </a:p>
          <a:p>
            <a:pPr algn="l"/>
            <a:r>
              <a:rPr lang="en-US" altLang="en-US" dirty="0"/>
              <a:t>Note the famous Kassie flowered pillar!</a:t>
            </a:r>
          </a:p>
        </p:txBody>
      </p:sp>
      <p:cxnSp>
        <p:nvCxnSpPr>
          <p:cNvPr id="3" name="Straight Connector 2">
            <a:extLst>
              <a:ext uri="{FF2B5EF4-FFF2-40B4-BE49-F238E27FC236}">
                <a16:creationId xmlns:a16="http://schemas.microsoft.com/office/drawing/2014/main" id="{3DF1A2BD-7FBE-95A2-48F3-F38C233B5F4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558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F52C6-CA68-354D-875C-ADF4418B9DE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AD1D2D8-6407-F879-C530-BC67EE307C4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B7309583-919B-805D-16D0-778C7DB6345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C25BFFB-BCFC-852E-63E3-75B77D1AC7C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8503034-71FD-C14B-10B6-8C8841578AB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728A17B-A94E-CF36-DA57-19A3BDAD1FDA}"/>
              </a:ext>
            </a:extLst>
          </p:cNvPr>
          <p:cNvSpPr>
            <a:spLocks noGrp="1" noChangeArrowheads="1"/>
          </p:cNvSpPr>
          <p:nvPr>
            <p:ph type="body" idx="1"/>
          </p:nvPr>
        </p:nvSpPr>
        <p:spPr>
          <a:xfrm>
            <a:off x="152400" y="4114800"/>
            <a:ext cx="6553200" cy="4876800"/>
          </a:xfrm>
        </p:spPr>
        <p:txBody>
          <a:bodyPr/>
          <a:lstStyle/>
          <a:p>
            <a:pPr algn="l"/>
            <a:r>
              <a:rPr lang="en-US" altLang="en-US" dirty="0"/>
              <a:t>From Amy Stewart</a:t>
            </a:r>
          </a:p>
        </p:txBody>
      </p:sp>
      <p:cxnSp>
        <p:nvCxnSpPr>
          <p:cNvPr id="3" name="Straight Connector 2">
            <a:extLst>
              <a:ext uri="{FF2B5EF4-FFF2-40B4-BE49-F238E27FC236}">
                <a16:creationId xmlns:a16="http://schemas.microsoft.com/office/drawing/2014/main" id="{2B2B53C9-6522-6B2A-24A5-B1DDE767B87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27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C7382-A1E5-2E6E-4443-553D1C01A33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B153FDF-6E2C-8B0D-F7AC-6D9DD8BB5D0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YK erev  Kol Nidre-</a:t>
            </a:r>
            <a:r>
              <a:rPr kumimoji="0" lang="en-US" altLang="en-US" sz="1200" b="0" i="0" u="none" strike="noStrike" kern="1200" cap="none" spc="0" normalizeH="0" baseline="0" noProof="0" dirty="0" err="1">
                <a:ln>
                  <a:noFill/>
                </a:ln>
                <a:effectLst/>
                <a:uLnTx/>
                <a:uFillTx/>
                <a:latin typeface="Arial" charset="0"/>
                <a:ea typeface="+mn-ea"/>
                <a:cs typeface="Arial" charset="0"/>
              </a:rPr>
              <a:t>Kabseni</a:t>
            </a:r>
            <a:r>
              <a:rPr kumimoji="0" lang="en-US" altLang="en-US" sz="1200" b="0" i="0" u="none" strike="noStrike" kern="1200" cap="none" spc="0" normalizeH="0" baseline="0" noProof="0" dirty="0">
                <a:ln>
                  <a:noFill/>
                </a:ln>
                <a:effectLst/>
                <a:uLnTx/>
                <a:uFillTx/>
                <a:latin typeface="Arial" charset="0"/>
                <a:ea typeface="+mn-ea"/>
                <a:cs typeface="Arial" charset="0"/>
              </a:rPr>
              <a:t> </a:t>
            </a:r>
            <a:r>
              <a:rPr kumimoji="0" lang="he-IL" altLang="en-US" sz="1200" b="0" i="0" u="none" strike="noStrike" kern="1200" cap="none" spc="0" normalizeH="0" baseline="0" noProof="0" dirty="0">
                <a:ln>
                  <a:noFill/>
                </a:ln>
                <a:effectLst/>
                <a:uLnTx/>
                <a:uFillTx/>
                <a:latin typeface="Arial" charset="0"/>
                <a:ea typeface="+mn-ea"/>
                <a:cs typeface="Arial" charset="0"/>
              </a:rPr>
              <a:t>כַּבְּסֵנִי </a:t>
            </a:r>
            <a:r>
              <a:rPr kumimoji="0" lang="en-US" altLang="en-US" sz="1200" b="0" i="0" u="none" strike="noStrike" kern="1200" cap="none" spc="0" normalizeH="0" baseline="0" noProof="0" dirty="0">
                <a:ln>
                  <a:noFill/>
                </a:ln>
                <a:effectLst/>
                <a:uLnTx/>
                <a:uFillTx/>
                <a:latin typeface="Arial" charset="0"/>
                <a:ea typeface="+mn-ea"/>
                <a:cs typeface="Arial" charset="0"/>
              </a:rPr>
              <a:t>Wash me </a:t>
            </a:r>
            <a:r>
              <a:rPr kumimoji="0" lang="en-US" altLang="en-US" sz="1200" b="0" i="0" u="none" strike="noStrike" kern="1200" cap="none" spc="0" normalizeH="0" baseline="0" noProof="0" dirty="0" err="1">
                <a:ln>
                  <a:noFill/>
                </a:ln>
                <a:effectLst/>
                <a:uLnTx/>
                <a:uFillTx/>
                <a:latin typeface="Arial" charset="0"/>
                <a:ea typeface="+mn-ea"/>
                <a:cs typeface="Arial" charset="0"/>
              </a:rPr>
              <a:t>T'hiilim</a:t>
            </a:r>
            <a:r>
              <a:rPr kumimoji="0" lang="en-US" altLang="en-US" sz="1200" b="0" i="0" u="none" strike="noStrike" kern="1200" cap="none" spc="0" normalizeH="0" baseline="0" noProof="0" dirty="0">
                <a:ln>
                  <a:noFill/>
                </a:ln>
                <a:effectLst/>
                <a:uLnTx/>
                <a:uFillTx/>
                <a:latin typeface="Arial" charset="0"/>
                <a:ea typeface="+mn-ea"/>
                <a:cs typeface="Arial" charset="0"/>
              </a:rPr>
              <a:t>-Ps 51.4</a:t>
            </a:r>
          </a:p>
        </p:txBody>
      </p:sp>
      <p:sp>
        <p:nvSpPr>
          <p:cNvPr id="5" name="Rectangle 3">
            <a:extLst>
              <a:ext uri="{FF2B5EF4-FFF2-40B4-BE49-F238E27FC236}">
                <a16:creationId xmlns:a16="http://schemas.microsoft.com/office/drawing/2014/main" id="{C92C65B3-8B7D-BA6E-7594-AA52D68EEF0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9652FC80-7501-8AB9-BACC-402F00FAAB7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83030E3-CC0A-C220-6952-2F0DCB5999E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B9A3574-E818-1A42-EF47-D056D915FB65}"/>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6A185DD-8463-088B-E45A-DDD07D86F31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248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C5A03-96A0-145D-D0D6-8AC33F50B48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D98DAD0-4424-3799-7CD0-7CBC38D43ED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CBD679A3-EE62-6DDB-40DE-5F200E2C7DD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C71E17F0-1A77-AC6C-BA94-28A355C2604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F74FF7F-D748-8C90-7852-5521566DA29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A55EFD0-3670-EC5C-01F3-627450CA10D0}"/>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https://worthy.watch/2977-drones-recreate-twin-towers-over-new-york-in-powerful-9-11-tributeD</a:t>
            </a:r>
          </a:p>
          <a:p>
            <a:pPr algn="l"/>
            <a:endParaRPr lang="en-US" altLang="en-US" dirty="0"/>
          </a:p>
        </p:txBody>
      </p:sp>
      <p:cxnSp>
        <p:nvCxnSpPr>
          <p:cNvPr id="3" name="Straight Connector 2">
            <a:extLst>
              <a:ext uri="{FF2B5EF4-FFF2-40B4-BE49-F238E27FC236}">
                <a16:creationId xmlns:a16="http://schemas.microsoft.com/office/drawing/2014/main" id="{CF5573EB-17B2-801A-68FF-D8A0ACF210C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518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DA2C-EC15-C6EB-A9D3-ED9E4D2A541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AB2A557-D8A2-3C0C-1521-900FF82F020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2D5BA668-E601-8138-30C6-A16F1E2E09B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4817206-2566-BD8F-4D64-90424AE5C35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DE9536F-070F-CE32-034D-5E59A3CF1C2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E550C0A-ECC3-0C4D-1082-B901F63BFAAE}"/>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https://worthy.watch/2977-drones-recreate-twin-towers-over-new-york-in-powerful-9-11-tributeD</a:t>
            </a:r>
          </a:p>
          <a:p>
            <a:pPr algn="l"/>
            <a:endParaRPr lang="en-US" altLang="en-US" dirty="0"/>
          </a:p>
        </p:txBody>
      </p:sp>
      <p:cxnSp>
        <p:nvCxnSpPr>
          <p:cNvPr id="3" name="Straight Connector 2">
            <a:extLst>
              <a:ext uri="{FF2B5EF4-FFF2-40B4-BE49-F238E27FC236}">
                <a16:creationId xmlns:a16="http://schemas.microsoft.com/office/drawing/2014/main" id="{655D95BE-D16E-275B-8685-794D0773012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401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55607-2945-1CAE-60FC-077753D55C4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4467C89-4F9A-7C72-6507-00EDB5533FE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022DF7B-36E1-65DA-1EC5-85CA12353EC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EFC3A00-52A2-A92A-10A2-0B79DC29B49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6BC0F5C-903F-2A31-154C-A4FF14F3F65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E1E6D3D-3E5B-AE8B-D7E4-D78A299F0A24}"/>
              </a:ext>
            </a:extLst>
          </p:cNvPr>
          <p:cNvSpPr>
            <a:spLocks noGrp="1" noChangeArrowheads="1"/>
          </p:cNvSpPr>
          <p:nvPr>
            <p:ph type="body" idx="1"/>
          </p:nvPr>
        </p:nvSpPr>
        <p:spPr>
          <a:xfrm>
            <a:off x="152400" y="4114800"/>
            <a:ext cx="6553200" cy="4876800"/>
          </a:xfrm>
        </p:spPr>
        <p:txBody>
          <a:bodyPr/>
          <a:lstStyle/>
          <a:p>
            <a:pPr algn="l"/>
            <a:r>
              <a:rPr lang="en-US" altLang="en-US" dirty="0"/>
              <a:t>https://worthy.watch/2977-drones-recreate-twin-towers-over-new-york-in-powerful-9-11-tributeD</a:t>
            </a:r>
          </a:p>
        </p:txBody>
      </p:sp>
      <p:cxnSp>
        <p:nvCxnSpPr>
          <p:cNvPr id="3" name="Straight Connector 2">
            <a:extLst>
              <a:ext uri="{FF2B5EF4-FFF2-40B4-BE49-F238E27FC236}">
                <a16:creationId xmlns:a16="http://schemas.microsoft.com/office/drawing/2014/main" id="{323120A0-DF8A-1E64-F77E-57500C0A2AB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729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dirty="0"/>
              <a:t>IYK erev Kol Nidre 5785 2024 Breaking Inner Vows</a:t>
            </a:r>
          </a:p>
        </p:txBody>
      </p:sp>
      <p:sp>
        <p:nvSpPr>
          <p:cNvPr id="5" name="Rectangle 3"/>
          <p:cNvSpPr>
            <a:spLocks noGrp="1" noChangeArrowheads="1"/>
          </p:cNvSpPr>
          <p:nvPr>
            <p:ph type="dt" idx="1"/>
          </p:nvPr>
        </p:nvSpPr>
        <p:spPr>
          <a:ln/>
        </p:spPr>
        <p:txBody>
          <a:bodyPr/>
          <a:lstStyle/>
          <a:p>
            <a:r>
              <a:rPr lang="en-US" altLang="en-US" dirty="0"/>
              <a:t>Oct 12.2024 5785</a:t>
            </a:r>
          </a:p>
        </p:txBody>
      </p:sp>
      <p:sp>
        <p:nvSpPr>
          <p:cNvPr id="6" name="Rectangle 7"/>
          <p:cNvSpPr>
            <a:spLocks noGrp="1" noChangeArrowheads="1"/>
          </p:cNvSpPr>
          <p:nvPr>
            <p:ph type="sldNum" sz="quarter" idx="5"/>
          </p:nvPr>
        </p:nvSpPr>
        <p:spPr>
          <a:ln/>
        </p:spPr>
        <p:txBody>
          <a:bodyPr/>
          <a:lstStyle/>
          <a:p>
            <a:fld id="{8E6CE499-F156-423F-B67F-0AD8D4D9AE7B}" type="slidenum">
              <a:rPr lang="en-US" altLang="en-US">
                <a:solidFill>
                  <a:prstClr val="white"/>
                </a:solidFill>
              </a:rPr>
              <a:pPr/>
              <a:t>7</a:t>
            </a:fld>
            <a:endParaRPr lang="en-US" altLang="en-US">
              <a:solidFill>
                <a:prstClr val="white"/>
              </a:solidFill>
            </a:endParaRPr>
          </a:p>
        </p:txBody>
      </p:sp>
      <p:sp>
        <p:nvSpPr>
          <p:cNvPr id="840706" name="Rectangle 2"/>
          <p:cNvSpPr>
            <a:spLocks noGrp="1" noRot="1" noChangeAspect="1" noChangeArrowheads="1" noTextEdit="1"/>
          </p:cNvSpPr>
          <p:nvPr>
            <p:ph type="sldImg"/>
          </p:nvPr>
        </p:nvSpPr>
        <p:spPr>
          <a:xfrm>
            <a:off x="381000" y="685800"/>
            <a:ext cx="6096000" cy="3429000"/>
          </a:xfrm>
          <a:ln/>
        </p:spPr>
      </p:sp>
      <p:sp>
        <p:nvSpPr>
          <p:cNvPr id="840707" name="Rectangle 3"/>
          <p:cNvSpPr>
            <a:spLocks noGrp="1" noChangeArrowheads="1"/>
          </p:cNvSpPr>
          <p:nvPr>
            <p:ph type="body" idx="1"/>
          </p:nvPr>
        </p:nvSpPr>
        <p:spPr>
          <a:xfrm>
            <a:off x="152400" y="4114800"/>
            <a:ext cx="6553200" cy="4876800"/>
          </a:xfrm>
        </p:spPr>
        <p:txBody>
          <a:bodyPr/>
          <a:lstStyle/>
          <a:p>
            <a:pPr algn="ctr" rtl="1" fontAlgn="t"/>
            <a:r>
              <a:rPr lang="he-IL" sz="2800" b="1" i="0" kern="1200" dirty="0">
                <a:solidFill>
                  <a:schemeClr val="tx1"/>
                </a:solidFill>
                <a:effectLst/>
                <a:latin typeface="David" panose="020E0502060401010101" pitchFamily="34" charset="-79"/>
                <a:cs typeface="David" panose="020E0502060401010101" pitchFamily="34" charset="-79"/>
              </a:rPr>
              <a:t>מוֹעִיל</a:t>
            </a:r>
            <a:r>
              <a:rPr lang="he-IL" sz="2000" b="0" i="0" kern="1200" dirty="0">
                <a:solidFill>
                  <a:schemeClr val="tx1"/>
                </a:solidFill>
                <a:effectLst/>
                <a:latin typeface="Arial Rounded MT Bold" pitchFamily="34" charset="0"/>
                <a:ea typeface="+mn-ea"/>
                <a:cs typeface="Arial" charset="0"/>
              </a:rPr>
              <a:t>  </a:t>
            </a:r>
            <a:r>
              <a:rPr lang="en-US" sz="2000" b="0" i="0" kern="1200" dirty="0">
                <a:solidFill>
                  <a:schemeClr val="tx1"/>
                </a:solidFill>
                <a:effectLst/>
                <a:latin typeface="Arial Rounded MT Bold" pitchFamily="34" charset="0"/>
                <a:ea typeface="+mn-ea"/>
                <a:cs typeface="Arial" charset="0"/>
              </a:rPr>
              <a:t>effective, helpful, useful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IYK erev Kol Nidre 5785 2024 Breaking Inner Vows</a:t>
            </a:r>
          </a:p>
        </p:txBody>
      </p:sp>
      <p:sp>
        <p:nvSpPr>
          <p:cNvPr id="5" name="Rectangle 3"/>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12.2024 5785</a:t>
            </a:r>
          </a:p>
        </p:txBody>
      </p:sp>
      <p:sp>
        <p:nvSpPr>
          <p:cNvPr id="6"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p:cNvSpPr>
            <a:spLocks noGrp="1" noRot="1" noChangeAspect="1" noChangeArrowheads="1" noTextEdit="1"/>
          </p:cNvSpPr>
          <p:nvPr>
            <p:ph type="sldImg"/>
          </p:nvPr>
        </p:nvSpPr>
        <p:spPr>
          <a:xfrm>
            <a:off x="381000" y="685800"/>
            <a:ext cx="6096000" cy="3429000"/>
          </a:xfrm>
          <a:ln/>
        </p:spPr>
      </p:sp>
      <p:sp>
        <p:nvSpPr>
          <p:cNvPr id="840707" name="Rectangle 3"/>
          <p:cNvSpPr>
            <a:spLocks noGrp="1" noChangeArrowheads="1"/>
          </p:cNvSpPr>
          <p:nvPr>
            <p:ph type="body" idx="1"/>
          </p:nvPr>
        </p:nvSpPr>
        <p:spPr>
          <a:xfrm>
            <a:off x="152400" y="4114800"/>
            <a:ext cx="6553200" cy="4876800"/>
          </a:xfrm>
        </p:spPr>
        <p:txBody>
          <a:bodyPr/>
          <a:lstStyle/>
          <a:p>
            <a:r>
              <a:rPr lang="en-US" altLang="en-US" dirty="0"/>
              <a:t>It’s sort of a cultural icon.  Theme of the Kol Nidre prayer was the first talkie movie ever made.  </a:t>
            </a:r>
          </a:p>
        </p:txBody>
      </p:sp>
      <p:cxnSp>
        <p:nvCxnSpPr>
          <p:cNvPr id="3" name="Straight Connector 2">
            <a:extLst>
              <a:ext uri="{FF2B5EF4-FFF2-40B4-BE49-F238E27FC236}">
                <a16:creationId xmlns:a16="http://schemas.microsoft.com/office/drawing/2014/main" id="{3F0789C7-0A24-4F87-80C2-D32F7688E2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368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IYK erev Kol Nidre 5785 2024 Breaking Inner Vows</a:t>
            </a:r>
          </a:p>
        </p:txBody>
      </p:sp>
      <p:sp>
        <p:nvSpPr>
          <p:cNvPr id="5" name="Rectangle 3"/>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Oct 12.2024 5785</a:t>
            </a:r>
          </a:p>
        </p:txBody>
      </p:sp>
      <p:sp>
        <p:nvSpPr>
          <p:cNvPr id="6"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p:cNvSpPr>
            <a:spLocks noGrp="1" noRot="1" noChangeAspect="1" noChangeArrowheads="1" noTextEdit="1"/>
          </p:cNvSpPr>
          <p:nvPr>
            <p:ph type="sldImg"/>
          </p:nvPr>
        </p:nvSpPr>
        <p:spPr>
          <a:xfrm>
            <a:off x="381000" y="685800"/>
            <a:ext cx="6096000" cy="3429000"/>
          </a:xfrm>
          <a:ln/>
        </p:spPr>
      </p:sp>
      <p:sp>
        <p:nvSpPr>
          <p:cNvPr id="840707" name="Rectangle 3"/>
          <p:cNvSpPr>
            <a:spLocks noGrp="1" noChangeArrowheads="1"/>
          </p:cNvSpPr>
          <p:nvPr>
            <p:ph type="body" idx="1"/>
          </p:nvPr>
        </p:nvSpPr>
        <p:spPr>
          <a:xfrm>
            <a:off x="152400" y="4114800"/>
            <a:ext cx="6553200" cy="4876800"/>
          </a:xfrm>
        </p:spPr>
        <p:txBody>
          <a:bodyPr/>
          <a:lstStyle/>
          <a:p>
            <a:r>
              <a:rPr lang="en-US" altLang="en-US" dirty="0"/>
              <a:t>1927 </a:t>
            </a:r>
          </a:p>
          <a:p>
            <a:r>
              <a:rPr lang="en-US" altLang="en-US" dirty="0"/>
              <a:t>1952 remake Danny Thomas</a:t>
            </a:r>
          </a:p>
          <a:p>
            <a:r>
              <a:rPr lang="en-US" altLang="en-US" dirty="0"/>
              <a:t>1959 remake Jerry Lewis</a:t>
            </a:r>
          </a:p>
          <a:p>
            <a:r>
              <a:rPr lang="en-US" altLang="en-US" dirty="0"/>
              <a:t>Later Neil Diamond remake 1980 </a:t>
            </a:r>
          </a:p>
        </p:txBody>
      </p:sp>
      <p:cxnSp>
        <p:nvCxnSpPr>
          <p:cNvPr id="3" name="Straight Connector 2">
            <a:extLst>
              <a:ext uri="{FF2B5EF4-FFF2-40B4-BE49-F238E27FC236}">
                <a16:creationId xmlns:a16="http://schemas.microsoft.com/office/drawing/2014/main" id="{3F0789C7-0A24-4F87-80C2-D32F7688E2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919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IYK erev Kol Nidre 5785 2024 Breaking Inner Vows</a:t>
            </a:r>
          </a:p>
        </p:txBody>
      </p:sp>
      <p:sp>
        <p:nvSpPr>
          <p:cNvPr id="5" name="Rectangle 3"/>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12.2024 5785</a:t>
            </a:r>
          </a:p>
        </p:txBody>
      </p:sp>
      <p:sp>
        <p:nvSpPr>
          <p:cNvPr id="6"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p:cNvSpPr>
            <a:spLocks noGrp="1" noRot="1" noChangeAspect="1" noChangeArrowheads="1" noTextEdit="1"/>
          </p:cNvSpPr>
          <p:nvPr>
            <p:ph type="sldImg"/>
          </p:nvPr>
        </p:nvSpPr>
        <p:spPr>
          <a:xfrm>
            <a:off x="381000" y="685800"/>
            <a:ext cx="6096000" cy="3429000"/>
          </a:xfrm>
          <a:ln/>
        </p:spPr>
      </p:sp>
      <p:sp>
        <p:nvSpPr>
          <p:cNvPr id="840707" name="Rectangle 3"/>
          <p:cNvSpPr>
            <a:spLocks noGrp="1" noChangeArrowheads="1"/>
          </p:cNvSpPr>
          <p:nvPr>
            <p:ph type="body" idx="1"/>
          </p:nvPr>
        </p:nvSpPr>
        <p:spPr>
          <a:xfrm>
            <a:off x="152400" y="4114800"/>
            <a:ext cx="6553200" cy="4876800"/>
          </a:xfrm>
        </p:spPr>
        <p:txBody>
          <a:bodyPr/>
          <a:lstStyle/>
          <a:p>
            <a:r>
              <a:rPr lang="en-US" altLang="en-US"/>
              <a:t> </a:t>
            </a:r>
            <a:endParaRPr lang="en-US" altLang="en-US" dirty="0"/>
          </a:p>
        </p:txBody>
      </p:sp>
      <p:cxnSp>
        <p:nvCxnSpPr>
          <p:cNvPr id="3" name="Straight Connector 2">
            <a:extLst>
              <a:ext uri="{FF2B5EF4-FFF2-40B4-BE49-F238E27FC236}">
                <a16:creationId xmlns:a16="http://schemas.microsoft.com/office/drawing/2014/main" id="{3F0789C7-0A24-4F87-80C2-D32F7688E2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054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3880-995E-10F7-396E-E927893DD36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16F594B-EB56-554D-E3C5-726D9D1D40C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1C1F1EE-E0B8-25F0-BA6D-B1E0A186DF2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FFE952ED-2AE7-2896-969A-0D90909886A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FC51B2B-AB75-2BA2-BEA1-8F346B52DAD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CC2F78B-E187-D27D-E98C-92131F13BB39}"/>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E89BFF18-BDC6-C496-C266-1A0B6BB413D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6119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AEDE3-2A35-89E3-5E43-95397B2CBA7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E621440-72A6-6C83-A475-23913B5E515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51E2D81-7C96-1B29-4648-FDDE06FF94A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754D6895-3DD8-A0BD-DD56-335C6C12201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1D77B97-6AAE-F5BA-DDBA-C40F6487A0F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5BDFDAD-838A-598E-B7A4-6DE1F29D737A}"/>
              </a:ext>
            </a:extLst>
          </p:cNvPr>
          <p:cNvSpPr>
            <a:spLocks noGrp="1" noChangeArrowheads="1"/>
          </p:cNvSpPr>
          <p:nvPr>
            <p:ph type="body" idx="1"/>
          </p:nvPr>
        </p:nvSpPr>
        <p:spPr>
          <a:xfrm>
            <a:off x="152400" y="4114800"/>
            <a:ext cx="6553200" cy="4876800"/>
          </a:xfrm>
        </p:spPr>
        <p:txBody>
          <a:bodyPr/>
          <a:lstStyle/>
          <a:p>
            <a:pPr algn="l"/>
            <a:r>
              <a:rPr lang="en-US" altLang="en-US" dirty="0"/>
              <a:t>Jeremy did a great teaching on the HOW of Yom Kippur.  How to repent.  </a:t>
            </a:r>
          </a:p>
          <a:p>
            <a:pPr algn="l"/>
            <a:r>
              <a:rPr lang="en-US" altLang="en-US" dirty="0"/>
              <a:t>This teaching will focus on the WHAT of Yom Kippur, what to repent of.</a:t>
            </a:r>
          </a:p>
        </p:txBody>
      </p:sp>
      <p:cxnSp>
        <p:nvCxnSpPr>
          <p:cNvPr id="3" name="Straight Connector 2">
            <a:extLst>
              <a:ext uri="{FF2B5EF4-FFF2-40B4-BE49-F238E27FC236}">
                <a16:creationId xmlns:a16="http://schemas.microsoft.com/office/drawing/2014/main" id="{9E85368F-5ACF-B78E-693A-D74C8AD3E09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875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EC6DF-22B3-1972-97E1-A5B8A2F5645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83A24FA-468F-1FC0-7050-00E91622CDD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033A9FF9-B424-69EC-69EF-193A34A2615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560F7E30-37C1-33AE-5615-AD86292AC93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2ADD7A8-3683-EC30-A328-858F8D9C1A7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4771F47-84E5-669F-83BD-C3AB99001AC6}"/>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428ED09-B5E9-0295-E737-B4BDE21459F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498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38C68-A56E-02A9-612B-5FE9718ACF9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A023BA4-5316-3BCA-8F3C-D2D61C5CD24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IYK erev Kol Nidre 5785 2024 Breaking Inner Vows</a:t>
            </a:r>
          </a:p>
        </p:txBody>
      </p:sp>
      <p:sp>
        <p:nvSpPr>
          <p:cNvPr id="5" name="Rectangle 3">
            <a:extLst>
              <a:ext uri="{FF2B5EF4-FFF2-40B4-BE49-F238E27FC236}">
                <a16:creationId xmlns:a16="http://schemas.microsoft.com/office/drawing/2014/main" id="{882924CD-9E7B-AD5E-C2AA-C7081DB198D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12.2024 5785</a:t>
            </a:r>
          </a:p>
        </p:txBody>
      </p:sp>
      <p:sp>
        <p:nvSpPr>
          <p:cNvPr id="6" name="Rectangle 7">
            <a:extLst>
              <a:ext uri="{FF2B5EF4-FFF2-40B4-BE49-F238E27FC236}">
                <a16:creationId xmlns:a16="http://schemas.microsoft.com/office/drawing/2014/main" id="{AA55E1CD-9EF0-7FFF-18FB-368D53DBE84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B0E4936-4A8C-2E38-A2C9-0C7EF600B4D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6FA8BE7-3390-8A9E-2E7E-CF2A1ECD4FFE}"/>
              </a:ext>
            </a:extLst>
          </p:cNvPr>
          <p:cNvSpPr>
            <a:spLocks noGrp="1" noChangeArrowheads="1"/>
          </p:cNvSpPr>
          <p:nvPr>
            <p:ph type="body" idx="1"/>
          </p:nvPr>
        </p:nvSpPr>
        <p:spPr>
          <a:xfrm>
            <a:off x="152400" y="4114800"/>
            <a:ext cx="6553200" cy="4876800"/>
          </a:xfrm>
        </p:spPr>
        <p:txBody>
          <a:bodyPr/>
          <a:lstStyle/>
          <a:p>
            <a:r>
              <a:rPr lang="en-US" altLang="en-US"/>
              <a:t> </a:t>
            </a:r>
            <a:endParaRPr lang="en-US" altLang="en-US" dirty="0"/>
          </a:p>
        </p:txBody>
      </p:sp>
      <p:cxnSp>
        <p:nvCxnSpPr>
          <p:cNvPr id="3" name="Straight Connector 2">
            <a:extLst>
              <a:ext uri="{FF2B5EF4-FFF2-40B4-BE49-F238E27FC236}">
                <a16:creationId xmlns:a16="http://schemas.microsoft.com/office/drawing/2014/main" id="{65190EDA-C459-68B9-5E26-25973DB1F03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983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C2AEE-86DE-56B1-9D1F-642D9153D37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087779B-D267-0DE2-12A3-8571BCD6642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62B751F5-B2B6-D2FB-8749-702FFE9ABBE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8D8F8F2-7DD0-F51E-F5A6-A9F89E77837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4944247-DD30-8717-87C4-1C5BFD9E7A9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7307048-5129-4638-F697-B40B43F534B5}"/>
              </a:ext>
            </a:extLst>
          </p:cNvPr>
          <p:cNvSpPr>
            <a:spLocks noGrp="1" noChangeArrowheads="1"/>
          </p:cNvSpPr>
          <p:nvPr>
            <p:ph type="body" idx="1"/>
          </p:nvPr>
        </p:nvSpPr>
        <p:spPr>
          <a:xfrm>
            <a:off x="152400" y="4114800"/>
            <a:ext cx="6553200" cy="4876800"/>
          </a:xfrm>
        </p:spPr>
        <p:txBody>
          <a:bodyPr/>
          <a:lstStyle/>
          <a:p>
            <a:r>
              <a:rPr lang="en-US" altLang="en-US" sz="2000" b="0" i="0" u="sng" kern="1200" dirty="0">
                <a:solidFill>
                  <a:schemeClr val="tx1"/>
                </a:solidFill>
                <a:effectLst/>
                <a:latin typeface="Arial Rounded MT Bold" pitchFamily="34" charset="0"/>
                <a:ea typeface="+mn-ea"/>
                <a:cs typeface="Arial" charset="0"/>
              </a:rPr>
              <a:t>All</a:t>
            </a:r>
            <a:r>
              <a:rPr lang="en-US" altLang="en-US" sz="2000" b="0" i="0" kern="1200" dirty="0">
                <a:solidFill>
                  <a:schemeClr val="tx1"/>
                </a:solidFill>
                <a:effectLst/>
                <a:latin typeface="Arial Rounded MT Bold" pitchFamily="34" charset="0"/>
                <a:ea typeface="+mn-ea"/>
                <a:cs typeface="Arial" charset="0"/>
              </a:rPr>
              <a:t> the sins?? </a:t>
            </a:r>
            <a:r>
              <a:rPr lang="en-US" altLang="en-US" dirty="0"/>
              <a:t>All of it.  Huge list, hence our liturgical confessionals.</a:t>
            </a:r>
          </a:p>
        </p:txBody>
      </p:sp>
      <p:cxnSp>
        <p:nvCxnSpPr>
          <p:cNvPr id="3" name="Straight Connector 2">
            <a:extLst>
              <a:ext uri="{FF2B5EF4-FFF2-40B4-BE49-F238E27FC236}">
                <a16:creationId xmlns:a16="http://schemas.microsoft.com/office/drawing/2014/main" id="{0E5773EE-9ADE-7BCA-4FE4-3881F46B48E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10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001FD-AA3E-2AAC-4BD8-5A3EFC0E8E0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7352C73-D862-A681-8D77-C3142C97313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76C5BC2-87E6-477B-B001-48B1359E480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81D5E8DE-8DA9-C1F4-87EB-3A42D7AC9FB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C7BC6FD-A46E-2E95-D57D-E8856426E56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8969871-16AA-7BEF-74B2-52833D3F8A97}"/>
              </a:ext>
            </a:extLst>
          </p:cNvPr>
          <p:cNvSpPr>
            <a:spLocks noGrp="1" noChangeArrowheads="1"/>
          </p:cNvSpPr>
          <p:nvPr>
            <p:ph type="body" idx="1"/>
          </p:nvPr>
        </p:nvSpPr>
        <p:spPr>
          <a:xfrm>
            <a:off x="152400" y="4114800"/>
            <a:ext cx="6553200" cy="4876800"/>
          </a:xfrm>
        </p:spPr>
        <p:txBody>
          <a:bodyPr/>
          <a:lstStyle/>
          <a:p>
            <a:pPr algn="l"/>
            <a:r>
              <a:rPr lang="en-US" altLang="en-US" dirty="0"/>
              <a:t>Note three key words: </a:t>
            </a:r>
          </a:p>
          <a:p>
            <a:pPr algn="l"/>
            <a:r>
              <a:rPr lang="en-US" altLang="en-US" dirty="0"/>
              <a:t>Avon  </a:t>
            </a:r>
            <a:r>
              <a:rPr lang="he-IL" altLang="en-US" dirty="0"/>
              <a:t>עוון</a:t>
            </a:r>
            <a:endParaRPr lang="en-US" altLang="en-US" dirty="0"/>
          </a:p>
          <a:p>
            <a:pPr algn="l"/>
            <a:r>
              <a:rPr lang="en-US" altLang="en-US" dirty="0"/>
              <a:t>Pesha</a:t>
            </a:r>
            <a:r>
              <a:rPr lang="he-IL" altLang="en-US" dirty="0"/>
              <a:t> </a:t>
            </a:r>
            <a:r>
              <a:rPr lang="en-US" altLang="en-US" dirty="0"/>
              <a:t>  </a:t>
            </a:r>
            <a:r>
              <a:rPr lang="he-IL" altLang="en-US" dirty="0"/>
              <a:t>פשע</a:t>
            </a:r>
            <a:endParaRPr lang="en-US" altLang="en-US" dirty="0"/>
          </a:p>
          <a:p>
            <a:pPr algn="l"/>
            <a:r>
              <a:rPr lang="en-US" altLang="en-US" dirty="0" err="1"/>
              <a:t>Khatta</a:t>
            </a:r>
            <a:r>
              <a:rPr lang="en-US" altLang="en-US" dirty="0"/>
              <a:t>  </a:t>
            </a:r>
            <a:r>
              <a:rPr lang="he-IL" altLang="en-US" dirty="0"/>
              <a:t>חטא</a:t>
            </a:r>
            <a:endParaRPr lang="en-US" altLang="en-US" dirty="0"/>
          </a:p>
        </p:txBody>
      </p:sp>
      <p:cxnSp>
        <p:nvCxnSpPr>
          <p:cNvPr id="3" name="Straight Connector 2">
            <a:extLst>
              <a:ext uri="{FF2B5EF4-FFF2-40B4-BE49-F238E27FC236}">
                <a16:creationId xmlns:a16="http://schemas.microsoft.com/office/drawing/2014/main" id="{A496C70E-3AC3-A4F7-7C05-2C338F588E6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1178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77BC9-C9DE-8A73-BD65-2F01234C0A0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4D21D44-8C92-A5DC-43AD-4F3793196E0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722247EE-EEDF-E389-D97C-8EED503F926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725F74F-F18D-2F2C-800B-7EC9E7324F8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BDB6211-FFAA-3D7B-7F73-BD0DAA91FAF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18D370B-9982-9682-68A7-19144BB6388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9E82C7F0-2AF0-8473-5EEE-35BE64D97F8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688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6922-F29C-690D-27E0-51A436B71E3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7D8A8B0-6B27-EFB2-5F43-EF822ECF56F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74E25EF-660E-1B2C-0488-991E0CF0801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862CE60-C52D-7C16-0066-FA777246B41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6BC8A1B-0C87-82E0-76B9-D9F7807D2F2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9D7B685-A395-5A21-7D3B-46C44500752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3D5F81FA-13F3-8B5A-D9F8-D784D434004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813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1014-4EBB-BB65-5EEF-04DB7BD68CC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B5E58DD-6414-3FE8-D6B0-B8992C7F7B0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C715A246-CAF1-12F5-D21A-DA825E9FFC9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14A04D00-7C86-8C9E-2450-0B9180FCCB3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EDF19B6-A15A-4136-8472-096DAB14976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7B8A86A-FBFD-D5B9-6323-A1E71E8109C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F5A7CCD-786E-E3F5-0D58-8EB189515F2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109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3710D23-2A92-760D-F8D4-24B715A5FCB5}"/>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A500D41E-6894-4761-9FDF-8BA4FD64BE27}"/>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73E5DA64-2936-8EC7-0358-198E590523CE}"/>
              </a:ext>
            </a:extLst>
          </p:cNvPr>
          <p:cNvSpPr>
            <a:spLocks noGrp="1" noChangeArrowheads="1"/>
          </p:cNvSpPr>
          <p:nvPr>
            <p:ph type="sldNum" sz="quarter" idx="5"/>
          </p:nvPr>
        </p:nvSpPr>
        <p:spPr>
          <a:ln/>
        </p:spPr>
        <p:txBody>
          <a:bodyPr/>
          <a:lstStyle/>
          <a:p>
            <a:fld id="{0BF007AB-59CE-47D9-9809-1CAA05DC61C2}" type="slidenum">
              <a:rPr lang="en-US" altLang="en-US"/>
              <a:pPr/>
              <a:t>20</a:t>
            </a:fld>
            <a:endParaRPr lang="en-US" altLang="en-US"/>
          </a:p>
        </p:txBody>
      </p:sp>
      <p:sp>
        <p:nvSpPr>
          <p:cNvPr id="540674" name="Rectangle 2">
            <a:extLst>
              <a:ext uri="{FF2B5EF4-FFF2-40B4-BE49-F238E27FC236}">
                <a16:creationId xmlns:a16="http://schemas.microsoft.com/office/drawing/2014/main" id="{EAE5160F-7668-93F1-2BB9-92007D2BEAE4}"/>
              </a:ext>
            </a:extLst>
          </p:cNvPr>
          <p:cNvSpPr>
            <a:spLocks noGrp="1" noRot="1" noChangeAspect="1" noChangeArrowheads="1" noTextEdit="1"/>
          </p:cNvSpPr>
          <p:nvPr>
            <p:ph type="sldImg"/>
          </p:nvPr>
        </p:nvSpPr>
        <p:spPr>
          <a:xfrm>
            <a:off x="1193800" y="685800"/>
            <a:ext cx="4470400" cy="2514600"/>
          </a:xfrm>
          <a:ln/>
        </p:spPr>
      </p:sp>
      <p:sp>
        <p:nvSpPr>
          <p:cNvPr id="540675" name="Rectangle 3">
            <a:extLst>
              <a:ext uri="{FF2B5EF4-FFF2-40B4-BE49-F238E27FC236}">
                <a16:creationId xmlns:a16="http://schemas.microsoft.com/office/drawing/2014/main" id="{FA9C94E0-00F3-B504-F9E4-BE351B3D26C9}"/>
              </a:ext>
            </a:extLst>
          </p:cNvPr>
          <p:cNvSpPr>
            <a:spLocks noGrp="1" noChangeArrowheads="1"/>
          </p:cNvSpPr>
          <p:nvPr>
            <p:ph type="body" idx="1"/>
          </p:nvPr>
        </p:nvSpPr>
        <p:spPr>
          <a:xfrm>
            <a:off x="685800" y="3505200"/>
            <a:ext cx="5486400" cy="4953000"/>
          </a:xfrm>
        </p:spPr>
        <p:txBody>
          <a:bodyPr/>
          <a:lstStyle/>
          <a:p>
            <a:r>
              <a:rPr lang="en-US" altLang="en-US"/>
              <a:t>THE CONFESSION</a:t>
            </a:r>
          </a:p>
          <a:p>
            <a:r>
              <a:rPr lang="en-US" altLang="en-US"/>
              <a:t>"I beseech You, O Lord;</a:t>
            </a:r>
            <a:br>
              <a:rPr lang="en-US" altLang="en-US"/>
            </a:br>
            <a:r>
              <a:rPr lang="en-US" altLang="en-US"/>
              <a:t>Grant atonement for the sins,</a:t>
            </a:r>
            <a:br>
              <a:rPr lang="en-US" altLang="en-US"/>
            </a:br>
            <a:r>
              <a:rPr lang="en-US" altLang="en-US"/>
              <a:t>and for the iniquities and transgressions</a:t>
            </a:r>
            <a:br>
              <a:rPr lang="en-US" altLang="en-US"/>
            </a:br>
            <a:r>
              <a:rPr lang="en-US" altLang="en-US"/>
              <a:t>which the entire house of Israel</a:t>
            </a:r>
            <a:br>
              <a:rPr lang="en-US" altLang="en-US"/>
            </a:br>
            <a:r>
              <a:rPr lang="en-US" altLang="en-US"/>
              <a:t>has committed against You,</a:t>
            </a:r>
            <a:br>
              <a:rPr lang="en-US" altLang="en-US"/>
            </a:br>
            <a:r>
              <a:rPr lang="en-US" altLang="en-US"/>
              <a:t>As it is written in the Torah</a:t>
            </a:r>
            <a:br>
              <a:rPr lang="en-US" altLang="en-US"/>
            </a:br>
            <a:r>
              <a:rPr lang="en-US" altLang="en-US"/>
              <a:t>of Your servant, Moses:</a:t>
            </a:r>
            <a:br>
              <a:rPr lang="en-US" altLang="en-US"/>
            </a:br>
            <a:r>
              <a:rPr lang="en-US" altLang="en-US"/>
              <a:t>'For on this day</a:t>
            </a:r>
            <a:br>
              <a:rPr lang="en-US" altLang="en-US"/>
            </a:br>
            <a:r>
              <a:rPr lang="en-US" altLang="en-US"/>
              <a:t>atonement shall be made for you,</a:t>
            </a:r>
            <a:br>
              <a:rPr lang="en-US" altLang="en-US"/>
            </a:br>
            <a:r>
              <a:rPr lang="en-US" altLang="en-US"/>
              <a:t>to purify you from all your sins</a:t>
            </a:r>
            <a:br>
              <a:rPr lang="en-US" altLang="en-US"/>
            </a:br>
            <a:r>
              <a:rPr lang="en-US" altLang="en-US"/>
              <a:t>- before the Lord you shall be purified'."</a:t>
            </a:r>
          </a:p>
          <a:p>
            <a:r>
              <a:rPr lang="en-US" altLang="en-US"/>
              <a:t>As above, the congregation responds with the words "Blessed be the Name of His glorious kingdom, for ever and ever."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758329F-3184-A2E0-A9B3-E70726D44BDA}"/>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DFE02303-06D7-A05A-B866-581CA8567AFB}"/>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37FAE17A-76C7-D87A-AE47-1AA4F284FD15}"/>
              </a:ext>
            </a:extLst>
          </p:cNvPr>
          <p:cNvSpPr>
            <a:spLocks noGrp="1" noChangeArrowheads="1"/>
          </p:cNvSpPr>
          <p:nvPr>
            <p:ph type="sldNum" sz="quarter" idx="5"/>
          </p:nvPr>
        </p:nvSpPr>
        <p:spPr>
          <a:ln/>
        </p:spPr>
        <p:txBody>
          <a:bodyPr/>
          <a:lstStyle/>
          <a:p>
            <a:fld id="{50B673EC-0AB8-4EBD-B526-0B6B161AA1F7}" type="slidenum">
              <a:rPr lang="en-US" altLang="en-US"/>
              <a:pPr/>
              <a:t>21</a:t>
            </a:fld>
            <a:endParaRPr lang="en-US" altLang="en-US"/>
          </a:p>
        </p:txBody>
      </p:sp>
      <p:sp>
        <p:nvSpPr>
          <p:cNvPr id="542722" name="Rectangle 2">
            <a:extLst>
              <a:ext uri="{FF2B5EF4-FFF2-40B4-BE49-F238E27FC236}">
                <a16:creationId xmlns:a16="http://schemas.microsoft.com/office/drawing/2014/main" id="{B009DE8A-0A1F-8804-BE6C-627D87627CC0}"/>
              </a:ext>
            </a:extLst>
          </p:cNvPr>
          <p:cNvSpPr>
            <a:spLocks noGrp="1" noRot="1" noChangeAspect="1" noChangeArrowheads="1" noTextEdit="1"/>
          </p:cNvSpPr>
          <p:nvPr>
            <p:ph type="sldImg"/>
          </p:nvPr>
        </p:nvSpPr>
        <p:spPr>
          <a:ln/>
        </p:spPr>
      </p:sp>
      <p:sp>
        <p:nvSpPr>
          <p:cNvPr id="542723" name="Rectangle 3">
            <a:extLst>
              <a:ext uri="{FF2B5EF4-FFF2-40B4-BE49-F238E27FC236}">
                <a16:creationId xmlns:a16="http://schemas.microsoft.com/office/drawing/2014/main" id="{00A70235-6C0F-4F52-8F18-D03466D967A6}"/>
              </a:ext>
            </a:extLst>
          </p:cNvPr>
          <p:cNvSpPr>
            <a:spLocks noGrp="1" noChangeArrowheads="1"/>
          </p:cNvSpPr>
          <p:nvPr>
            <p:ph type="body" idx="1"/>
          </p:nvPr>
        </p:nvSpPr>
        <p:spPr/>
        <p:txBody>
          <a:bodyPr/>
          <a:lstStyle/>
          <a:p>
            <a:r>
              <a:rPr lang="en-US" altLang="en-US"/>
              <a:t>ACROSS THE BRIDGE</a:t>
            </a:r>
          </a:p>
          <a:p>
            <a:r>
              <a:rPr lang="en-US" altLang="en-US"/>
              <a:t>After confessing for Israel, the High Priest gives the scapegoat into hands of the individual who had been designated to lead it into the desert. This, too, was considered a great privilege. Even though it is not an intrinsic part of the service and therefore could even be done by an Israelite, it was customarily safeguarded within the priestly ranks.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54EFC3B-4DDC-DFBD-122F-0B1A3EBA3266}"/>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815696A6-2581-64E8-E7F0-6450BFEE5D4A}"/>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E8BD362A-DB98-E4DA-C94F-B70D149506E1}"/>
              </a:ext>
            </a:extLst>
          </p:cNvPr>
          <p:cNvSpPr>
            <a:spLocks noGrp="1" noChangeArrowheads="1"/>
          </p:cNvSpPr>
          <p:nvPr>
            <p:ph type="sldNum" sz="quarter" idx="5"/>
          </p:nvPr>
        </p:nvSpPr>
        <p:spPr>
          <a:ln/>
        </p:spPr>
        <p:txBody>
          <a:bodyPr/>
          <a:lstStyle/>
          <a:p>
            <a:fld id="{A78193C4-3D90-4C44-8DA3-770929482904}" type="slidenum">
              <a:rPr lang="en-US" altLang="en-US"/>
              <a:pPr/>
              <a:t>22</a:t>
            </a:fld>
            <a:endParaRPr lang="en-US" altLang="en-US"/>
          </a:p>
        </p:txBody>
      </p:sp>
      <p:sp>
        <p:nvSpPr>
          <p:cNvPr id="546818" name="Rectangle 2">
            <a:extLst>
              <a:ext uri="{FF2B5EF4-FFF2-40B4-BE49-F238E27FC236}">
                <a16:creationId xmlns:a16="http://schemas.microsoft.com/office/drawing/2014/main" id="{0CF6420F-5881-C6AB-1F71-DECB7886F6D3}"/>
              </a:ext>
            </a:extLst>
          </p:cNvPr>
          <p:cNvSpPr>
            <a:spLocks noGrp="1" noRot="1" noChangeAspect="1" noChangeArrowheads="1" noTextEdit="1"/>
          </p:cNvSpPr>
          <p:nvPr>
            <p:ph type="sldImg"/>
          </p:nvPr>
        </p:nvSpPr>
        <p:spPr>
          <a:ln/>
        </p:spPr>
      </p:sp>
      <p:sp>
        <p:nvSpPr>
          <p:cNvPr id="546819" name="Rectangle 3">
            <a:extLst>
              <a:ext uri="{FF2B5EF4-FFF2-40B4-BE49-F238E27FC236}">
                <a16:creationId xmlns:a16="http://schemas.microsoft.com/office/drawing/2014/main" id="{50F44451-754D-7B25-A9BD-A57D3685423E}"/>
              </a:ext>
            </a:extLst>
          </p:cNvPr>
          <p:cNvSpPr>
            <a:spLocks noGrp="1" noChangeArrowheads="1"/>
          </p:cNvSpPr>
          <p:nvPr>
            <p:ph type="body" idx="1"/>
          </p:nvPr>
        </p:nvSpPr>
        <p:spPr/>
        <p:txBody>
          <a:bodyPr/>
          <a:lstStyle/>
          <a:p>
            <a:r>
              <a:rPr lang="en-US" altLang="en-US" dirty="0"/>
              <a:t>The Mishna records that the distance between Jerusalem and the desert cliff was 12 miles.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8F11C1E-CF40-4205-F3A2-01F675C3B9DA}"/>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088D11DD-A969-18C3-003C-D51AFE927E47}"/>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D273EEE4-E3BE-D097-104A-AA8C7D912885}"/>
              </a:ext>
            </a:extLst>
          </p:cNvPr>
          <p:cNvSpPr>
            <a:spLocks noGrp="1" noChangeArrowheads="1"/>
          </p:cNvSpPr>
          <p:nvPr>
            <p:ph type="sldNum" sz="quarter" idx="5"/>
          </p:nvPr>
        </p:nvSpPr>
        <p:spPr>
          <a:ln/>
        </p:spPr>
        <p:txBody>
          <a:bodyPr/>
          <a:lstStyle/>
          <a:p>
            <a:fld id="{05EF79F5-064F-4393-A22A-8A5C9EDA094E}" type="slidenum">
              <a:rPr lang="en-US" altLang="en-US"/>
              <a:pPr/>
              <a:t>23</a:t>
            </a:fld>
            <a:endParaRPr lang="en-US" altLang="en-US"/>
          </a:p>
        </p:txBody>
      </p:sp>
      <p:sp>
        <p:nvSpPr>
          <p:cNvPr id="552962" name="Rectangle 2">
            <a:extLst>
              <a:ext uri="{FF2B5EF4-FFF2-40B4-BE49-F238E27FC236}">
                <a16:creationId xmlns:a16="http://schemas.microsoft.com/office/drawing/2014/main" id="{C7085E2B-BCC3-4BA5-D278-F004A2B07D98}"/>
              </a:ext>
            </a:extLst>
          </p:cNvPr>
          <p:cNvSpPr>
            <a:spLocks noGrp="1" noRot="1" noChangeAspect="1" noChangeArrowheads="1" noTextEdit="1"/>
          </p:cNvSpPr>
          <p:nvPr>
            <p:ph type="sldImg"/>
          </p:nvPr>
        </p:nvSpPr>
        <p:spPr>
          <a:ln/>
        </p:spPr>
      </p:sp>
      <p:sp>
        <p:nvSpPr>
          <p:cNvPr id="552963" name="Rectangle 3">
            <a:extLst>
              <a:ext uri="{FF2B5EF4-FFF2-40B4-BE49-F238E27FC236}">
                <a16:creationId xmlns:a16="http://schemas.microsoft.com/office/drawing/2014/main" id="{E015DB2A-B4F4-CDC3-7951-4284D9CD6E2A}"/>
              </a:ext>
            </a:extLst>
          </p:cNvPr>
          <p:cNvSpPr>
            <a:spLocks noGrp="1" noChangeArrowheads="1"/>
          </p:cNvSpPr>
          <p:nvPr>
            <p:ph type="body" idx="1"/>
          </p:nvPr>
        </p:nvSpPr>
        <p:spPr/>
        <p:txBody>
          <a:bodyPr/>
          <a:lstStyle/>
          <a:p>
            <a:r>
              <a:rPr lang="en-US" altLang="en-US" dirty="0"/>
              <a:t>THE SCAPEGOAT DIES</a:t>
            </a:r>
          </a:p>
          <a:p>
            <a:r>
              <a:rPr lang="en-US" altLang="en-US" dirty="0">
                <a:solidFill>
                  <a:srgbClr val="333333"/>
                </a:solidFill>
              </a:rPr>
              <a:t>Arriving at the cliff, the priest removes the crimson wool that the High Priest had tied to the scapegoat's horns. He divides it into two pieces; one piece he reties once again to the animal's horns, and the second, to a rock. This is so that he will also be able to see when the crimson color has turned white, and know that atonement has been made for Israel's sins. </a:t>
            </a:r>
            <a:r>
              <a:rPr lang="en-US" altLang="en-US" dirty="0"/>
              <a:t>Then he pushes the goat backward with his two hands.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6AE354F-8B64-F71E-73A7-D0CC2C8143D4}"/>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210F5FAB-3EA6-4B77-A06F-526B2D03CD2D}"/>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D6F4F130-1A08-19D1-66E9-25BEA3109C2D}"/>
              </a:ext>
            </a:extLst>
          </p:cNvPr>
          <p:cNvSpPr>
            <a:spLocks noGrp="1" noChangeArrowheads="1"/>
          </p:cNvSpPr>
          <p:nvPr>
            <p:ph type="sldNum" sz="quarter" idx="5"/>
          </p:nvPr>
        </p:nvSpPr>
        <p:spPr>
          <a:ln/>
        </p:spPr>
        <p:txBody>
          <a:bodyPr/>
          <a:lstStyle/>
          <a:p>
            <a:fld id="{D32BCF74-9E38-4332-AD6E-C8182254CF48}" type="slidenum">
              <a:rPr lang="en-US" altLang="en-US"/>
              <a:pPr/>
              <a:t>24</a:t>
            </a:fld>
            <a:endParaRPr lang="en-US" altLang="en-US"/>
          </a:p>
        </p:txBody>
      </p:sp>
      <p:sp>
        <p:nvSpPr>
          <p:cNvPr id="555010" name="Rectangle 2">
            <a:extLst>
              <a:ext uri="{FF2B5EF4-FFF2-40B4-BE49-F238E27FC236}">
                <a16:creationId xmlns:a16="http://schemas.microsoft.com/office/drawing/2014/main" id="{AA98F521-24CF-9D5B-2AF2-298E5EFB100D}"/>
              </a:ext>
            </a:extLst>
          </p:cNvPr>
          <p:cNvSpPr>
            <a:spLocks noGrp="1" noRot="1" noChangeAspect="1" noChangeArrowheads="1" noTextEdit="1"/>
          </p:cNvSpPr>
          <p:nvPr>
            <p:ph type="sldImg"/>
          </p:nvPr>
        </p:nvSpPr>
        <p:spPr>
          <a:ln/>
        </p:spPr>
      </p:sp>
      <p:sp>
        <p:nvSpPr>
          <p:cNvPr id="555011" name="Rectangle 3">
            <a:extLst>
              <a:ext uri="{FF2B5EF4-FFF2-40B4-BE49-F238E27FC236}">
                <a16:creationId xmlns:a16="http://schemas.microsoft.com/office/drawing/2014/main" id="{6A91A8F7-3E1E-8B1D-1F56-80C3687423C7}"/>
              </a:ext>
            </a:extLst>
          </p:cNvPr>
          <p:cNvSpPr>
            <a:spLocks noGrp="1" noChangeArrowheads="1"/>
          </p:cNvSpPr>
          <p:nvPr>
            <p:ph type="body" idx="1"/>
          </p:nvPr>
        </p:nvSpPr>
        <p:spPr/>
        <p:txBody>
          <a:bodyPr/>
          <a:lstStyle/>
          <a:p>
            <a:r>
              <a:rPr lang="en-US" altLang="en-US"/>
              <a:t>Great celebration if cord red </a:t>
            </a:r>
            <a:r>
              <a:rPr lang="en-US" altLang="en-US">
                <a:sym typeface="Wingdings" panose="05000000000000000000" pitchFamily="2" charset="2"/>
              </a:rPr>
              <a:t> white</a:t>
            </a:r>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4DE23A6-17CD-78BA-A289-7F851FEED667}"/>
              </a:ext>
            </a:extLst>
          </p:cNvPr>
          <p:cNvSpPr>
            <a:spLocks noGrp="1" noChangeArrowheads="1"/>
          </p:cNvSpPr>
          <p:nvPr>
            <p:ph type="hdr" sz="quarter"/>
          </p:nvPr>
        </p:nvSpPr>
        <p:spPr>
          <a:ln/>
        </p:spPr>
        <p:txBody>
          <a:bodyPr/>
          <a:lstStyle/>
          <a:p>
            <a:r>
              <a:rPr lang="en-US" altLang="en-US"/>
              <a:t>YK All sins</a:t>
            </a:r>
          </a:p>
        </p:txBody>
      </p:sp>
      <p:sp>
        <p:nvSpPr>
          <p:cNvPr id="3" name="Rectangle 3">
            <a:extLst>
              <a:ext uri="{FF2B5EF4-FFF2-40B4-BE49-F238E27FC236}">
                <a16:creationId xmlns:a16="http://schemas.microsoft.com/office/drawing/2014/main" id="{5AD12E62-02E0-B2B9-A087-863417633D8F}"/>
              </a:ext>
            </a:extLst>
          </p:cNvPr>
          <p:cNvSpPr>
            <a:spLocks noGrp="1" noChangeArrowheads="1"/>
          </p:cNvSpPr>
          <p:nvPr>
            <p:ph type="dt" idx="1"/>
          </p:nvPr>
        </p:nvSpPr>
        <p:spPr>
          <a:ln/>
        </p:spPr>
        <p:txBody>
          <a:bodyPr/>
          <a:lstStyle/>
          <a:p>
            <a:r>
              <a:rPr lang="he-IL" altLang="en-US"/>
              <a:t>2011 Oct 8</a:t>
            </a:r>
            <a:endParaRPr lang="en-US" altLang="en-US"/>
          </a:p>
        </p:txBody>
      </p:sp>
      <p:sp>
        <p:nvSpPr>
          <p:cNvPr id="4" name="Rectangle 7">
            <a:extLst>
              <a:ext uri="{FF2B5EF4-FFF2-40B4-BE49-F238E27FC236}">
                <a16:creationId xmlns:a16="http://schemas.microsoft.com/office/drawing/2014/main" id="{AAED4965-ED6B-FE2F-92D7-AF6B4C7FD309}"/>
              </a:ext>
            </a:extLst>
          </p:cNvPr>
          <p:cNvSpPr>
            <a:spLocks noGrp="1" noChangeArrowheads="1"/>
          </p:cNvSpPr>
          <p:nvPr>
            <p:ph type="sldNum" sz="quarter" idx="5"/>
          </p:nvPr>
        </p:nvSpPr>
        <p:spPr>
          <a:ln/>
        </p:spPr>
        <p:txBody>
          <a:bodyPr/>
          <a:lstStyle/>
          <a:p>
            <a:fld id="{12E444E6-2F26-486C-BF32-B04155260E48}" type="slidenum">
              <a:rPr lang="en-US" altLang="en-US"/>
              <a:pPr/>
              <a:t>25</a:t>
            </a:fld>
            <a:endParaRPr lang="en-US" altLang="en-US"/>
          </a:p>
        </p:txBody>
      </p:sp>
      <p:sp>
        <p:nvSpPr>
          <p:cNvPr id="557058" name="Rectangle 2">
            <a:extLst>
              <a:ext uri="{FF2B5EF4-FFF2-40B4-BE49-F238E27FC236}">
                <a16:creationId xmlns:a16="http://schemas.microsoft.com/office/drawing/2014/main" id="{9BE2C97E-7BAC-EE20-4326-EA740D3D80C5}"/>
              </a:ext>
            </a:extLst>
          </p:cNvPr>
          <p:cNvSpPr>
            <a:spLocks noGrp="1" noRot="1" noChangeAspect="1" noChangeArrowheads="1" noTextEdit="1"/>
          </p:cNvSpPr>
          <p:nvPr>
            <p:ph type="sldImg"/>
          </p:nvPr>
        </p:nvSpPr>
        <p:spPr>
          <a:ln/>
        </p:spPr>
      </p:sp>
      <p:sp>
        <p:nvSpPr>
          <p:cNvPr id="557059" name="Rectangle 3">
            <a:extLst>
              <a:ext uri="{FF2B5EF4-FFF2-40B4-BE49-F238E27FC236}">
                <a16:creationId xmlns:a16="http://schemas.microsoft.com/office/drawing/2014/main" id="{2543E9FB-79EE-C935-3F5B-DFDADF67DCD5}"/>
              </a:ext>
            </a:extLst>
          </p:cNvPr>
          <p:cNvSpPr>
            <a:spLocks noGrp="1" noChangeArrowheads="1"/>
          </p:cNvSpPr>
          <p:nvPr>
            <p:ph type="body" idx="1"/>
          </p:nvPr>
        </p:nvSpPr>
        <p:spPr>
          <a:xfrm>
            <a:off x="685800" y="4343400"/>
            <a:ext cx="5867400" cy="4572000"/>
          </a:xfrm>
        </p:spPr>
        <p:txBody>
          <a:bodyPr/>
          <a:lstStyle/>
          <a:p>
            <a:r>
              <a:rPr lang="en-US" altLang="en-US" dirty="0"/>
              <a:t>THE SCOUTS' SIGNALS</a:t>
            </a:r>
          </a:p>
          <a:p>
            <a:r>
              <a:rPr lang="en-US" altLang="en-US" dirty="0"/>
              <a:t>Back inside the Holy Temple, after having delivered the scapegoat into the hands of his colleague, the High Priest must wait to receive word that the scapegoat has reached the desert, for he is not permitted to begin the next stage of the day's service until then. In addition to the miracle of the crimson wool on the Sanctuary turning white, this information reached the Temple another way as well: scouts were positioned at high points all along the route to the cliff. </a:t>
            </a:r>
          </a:p>
          <a:p>
            <a:r>
              <a:rPr lang="en-US" altLang="en-US" dirty="0">
                <a:solidFill>
                  <a:srgbClr val="C00000"/>
                </a:solidFill>
              </a:rPr>
              <a:t>All the sins gone!!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85C51-DBED-C517-9ED4-59CE10E532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CE6CD86-3EAA-8E3A-AC9F-84BC28E0C57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1F8AA58-C61B-F1A3-74F8-19629A807CE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43FF5926-CBBB-91F6-504D-4D41BDE89B7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FE4AD65-2300-106E-B2D1-93150A5778D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4F63E1F-DC21-BD14-7C37-AC3C7E7B840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76BC277-ABDD-6587-E15F-6D0682622A3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8006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8D6B3-F256-31E4-CFE6-B015BD05F6F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0DBE76D-BD40-139E-D058-F6EACD4B97B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C4586F36-CD74-8EE0-DD21-915E48E40D4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FBE86DF8-542C-E4B6-411A-32172F8CA28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B0CE1E7-AAB0-3A52-86AD-E38F3BCF6D2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D6A8276-C3B5-7DA6-BC5A-A37EE5BD1482}"/>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CA018B8-DBBD-7820-CF00-E62B9ADE047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2168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7914B-4A68-FC9D-DD3C-763D010FCBC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336AC9D-6638-4E1E-FBB0-DBAD17CEDC8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IYK erev Kol Nidre 5785 2024 Breaking Inner Vows</a:t>
            </a:r>
          </a:p>
        </p:txBody>
      </p:sp>
      <p:sp>
        <p:nvSpPr>
          <p:cNvPr id="5" name="Rectangle 3">
            <a:extLst>
              <a:ext uri="{FF2B5EF4-FFF2-40B4-BE49-F238E27FC236}">
                <a16:creationId xmlns:a16="http://schemas.microsoft.com/office/drawing/2014/main" id="{97ED0F6B-2735-7A98-BC24-5232AF9752B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12.2024 5785</a:t>
            </a:r>
          </a:p>
        </p:txBody>
      </p:sp>
      <p:sp>
        <p:nvSpPr>
          <p:cNvPr id="6" name="Rectangle 7">
            <a:extLst>
              <a:ext uri="{FF2B5EF4-FFF2-40B4-BE49-F238E27FC236}">
                <a16:creationId xmlns:a16="http://schemas.microsoft.com/office/drawing/2014/main" id="{BE4EFA25-B927-BDE6-6168-715A9C59FC3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1512185-84AB-1018-B65B-F61A5D3FFB3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4CB5DB9-99C3-7D47-F95F-846BB4B1A3A1}"/>
              </a:ext>
            </a:extLst>
          </p:cNvPr>
          <p:cNvSpPr>
            <a:spLocks noGrp="1" noChangeArrowheads="1"/>
          </p:cNvSpPr>
          <p:nvPr>
            <p:ph type="body" idx="1"/>
          </p:nvPr>
        </p:nvSpPr>
        <p:spPr>
          <a:xfrm>
            <a:off x="152400" y="4114800"/>
            <a:ext cx="6553200" cy="4876800"/>
          </a:xfrm>
        </p:spPr>
        <p:txBody>
          <a:bodyPr/>
          <a:lstStyle/>
          <a:p>
            <a:r>
              <a:rPr lang="en-US" altLang="en-US"/>
              <a:t> </a:t>
            </a:r>
            <a:endParaRPr lang="en-US" altLang="en-US" dirty="0"/>
          </a:p>
        </p:txBody>
      </p:sp>
      <p:cxnSp>
        <p:nvCxnSpPr>
          <p:cNvPr id="3" name="Straight Connector 2">
            <a:extLst>
              <a:ext uri="{FF2B5EF4-FFF2-40B4-BE49-F238E27FC236}">
                <a16:creationId xmlns:a16="http://schemas.microsoft.com/office/drawing/2014/main" id="{40EFD7A1-83EC-CC97-5F88-E92F77F9AB9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939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6822E-B56C-55D7-048D-B44C07412D2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E6AA0D-C150-5E22-5792-08C158EAC59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2DE475F8-701F-8640-ACC4-A8FD724D249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A023806-70D6-8712-338F-ABCA7714015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A744FE4-F8EE-382D-2092-4B62591F84C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AB275B7-03A0-5B54-2C23-DF68953155E3}"/>
              </a:ext>
            </a:extLst>
          </p:cNvPr>
          <p:cNvSpPr>
            <a:spLocks noGrp="1" noChangeArrowheads="1"/>
          </p:cNvSpPr>
          <p:nvPr>
            <p:ph type="body" idx="1"/>
          </p:nvPr>
        </p:nvSpPr>
        <p:spPr>
          <a:xfrm>
            <a:off x="152400" y="4114800"/>
            <a:ext cx="6553200" cy="4876800"/>
          </a:xfrm>
        </p:spPr>
        <p:txBody>
          <a:bodyPr/>
          <a:lstStyle/>
          <a:p>
            <a:pPr algn="l"/>
            <a:r>
              <a:rPr lang="en-US" altLang="en-US" dirty="0"/>
              <a:t>Whom have we hurt!?!?</a:t>
            </a:r>
          </a:p>
        </p:txBody>
      </p:sp>
      <p:cxnSp>
        <p:nvCxnSpPr>
          <p:cNvPr id="3" name="Straight Connector 2">
            <a:extLst>
              <a:ext uri="{FF2B5EF4-FFF2-40B4-BE49-F238E27FC236}">
                <a16:creationId xmlns:a16="http://schemas.microsoft.com/office/drawing/2014/main" id="{5AB3EBA8-E4CE-EDAD-03A5-0824AE7D18B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4418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E75B-A671-719C-47EF-22F3F86CC7D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681DC71-4493-6597-EE5D-9B7CECC37F5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0E518A38-3AFE-7507-1BC1-624746EDBF7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69C6C99-E83E-5223-6EA2-8A5EC0C2BE3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489CB27-18D0-2BC8-2AE9-DF5FCB094ED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8553044-4444-FE58-4033-9601C68533B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8047F72-F8D9-A2E2-0887-2B2BD2C3BF2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984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3075F-7CDC-2B38-09BC-D2EAC2DEE11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2EB40AE-0CE9-2CB0-B907-16982DAAD07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2075F7FE-2EE7-44A3-F5D1-ED4B09540C8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402713F1-6115-A400-BA4A-FD0456B7EC6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E083096-04E9-EFCF-0193-3DC8941D406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F582A6B-CE6B-B2AD-B6BE-C05D62F0485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25229C70-7DE9-611D-6DC3-3A3A8D8BC5E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251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F5B5E-E697-C3E7-D8FB-8D65D2112D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49B1843-6ED7-2B9B-DD0F-27DCC046E55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759F555-4616-BAEF-9CA4-372DE73C1E1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7A7D7437-21BC-7602-2D27-3FF6EB03346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6413E92-7E4B-623C-6BA8-6E902FAB8EC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773F6E0-8BAE-0C80-1017-AB5DAE1F63A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BF08C28-94B4-8AD4-10D9-A9F913F072D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417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446BA-3CE2-50F4-3201-71CF50EC64D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B23DEB-B81A-4B03-7E91-DB9BFC87DBC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35D53A0B-EDF9-639A-2BD6-4D04DF517D3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A7EE17A-35D9-2C3E-6218-92CF4EC4528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83C9137-2A3A-AE33-E339-CC8FD003FAA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851A2F8-ADD6-CD07-7291-713688D67E78}"/>
              </a:ext>
            </a:extLst>
          </p:cNvPr>
          <p:cNvSpPr>
            <a:spLocks noGrp="1" noChangeArrowheads="1"/>
          </p:cNvSpPr>
          <p:nvPr>
            <p:ph type="body" idx="1"/>
          </p:nvPr>
        </p:nvSpPr>
        <p:spPr>
          <a:xfrm>
            <a:off x="152400" y="4114800"/>
            <a:ext cx="6553200" cy="4876800"/>
          </a:xfrm>
        </p:spPr>
        <p:txBody>
          <a:bodyPr/>
          <a:lstStyle/>
          <a:p>
            <a:pPr algn="l"/>
            <a:r>
              <a:rPr lang="en-US" altLang="en-US" dirty="0"/>
              <a:t>Yeshua is anticipating, urging us to pray and repent and forgive DAILY for our sins.</a:t>
            </a:r>
          </a:p>
        </p:txBody>
      </p:sp>
      <p:cxnSp>
        <p:nvCxnSpPr>
          <p:cNvPr id="3" name="Straight Connector 2">
            <a:extLst>
              <a:ext uri="{FF2B5EF4-FFF2-40B4-BE49-F238E27FC236}">
                <a16:creationId xmlns:a16="http://schemas.microsoft.com/office/drawing/2014/main" id="{3024FA19-AF4F-E0BA-3494-DF351EFC7F5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065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3CE9-1A4B-3A60-5F72-F6E6994431E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102F9E1-7B12-E9B1-1C1D-9246B214497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7C9C05D4-BD00-D82C-FD2B-A5980394E2F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0CBB3DA4-692B-BE45-D09D-BBCB8DAB9CB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999AA3E-564C-6892-FB4D-542EF65EE37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A169835-3CDA-2176-6D25-9CF013A58AEB}"/>
              </a:ext>
            </a:extLst>
          </p:cNvPr>
          <p:cNvSpPr>
            <a:spLocks noGrp="1" noChangeArrowheads="1"/>
          </p:cNvSpPr>
          <p:nvPr>
            <p:ph type="body" idx="1"/>
          </p:nvPr>
        </p:nvSpPr>
        <p:spPr>
          <a:xfrm>
            <a:off x="152400" y="4114800"/>
            <a:ext cx="6553200" cy="4876800"/>
          </a:xfrm>
        </p:spPr>
        <p:txBody>
          <a:bodyPr/>
          <a:lstStyle/>
          <a:p>
            <a:pPr algn="l"/>
            <a:r>
              <a:rPr lang="en-US" altLang="en-US" dirty="0"/>
              <a:t>Not on Yom Kippur, but at a time of failure.   </a:t>
            </a:r>
          </a:p>
          <a:p>
            <a:pPr algn="l"/>
            <a:r>
              <a:rPr lang="en-US" altLang="en-US" dirty="0"/>
              <a:t>To Yeshua’s standard, every day has some greater or lesser failure!</a:t>
            </a:r>
          </a:p>
        </p:txBody>
      </p:sp>
      <p:cxnSp>
        <p:nvCxnSpPr>
          <p:cNvPr id="3" name="Straight Connector 2">
            <a:extLst>
              <a:ext uri="{FF2B5EF4-FFF2-40B4-BE49-F238E27FC236}">
                <a16:creationId xmlns:a16="http://schemas.microsoft.com/office/drawing/2014/main" id="{064E9A26-9534-0E8D-48EB-6302DB75A0B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043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A0EA2-ED8D-905C-E212-71AA37B7A4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08363C5-55EB-CEBC-4821-D399B28256F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7C5C1F4-9712-C936-F972-DC83E5EF603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48FFC751-163A-56AB-AFEE-6EEADCE1E5B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3DDB1FB-F121-F6C3-5F3A-D5E97703718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42D7597-01D0-0973-AFF0-F0C2D41258F4}"/>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29CAFC38-9C97-E7A8-4ABD-5EB8A830A65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120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C4CE-A55A-85A2-B467-FCADFDCD446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1CEB5AE-625B-7DE5-4BC4-93EF2A6AFD2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C0A55E02-4B77-C539-9983-C7EB31491FF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6DF7611-5E01-E26C-5FCB-2EEE8A6A04C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CDDD1EF-9123-6FD8-8AE5-DEDC323BA9D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20FF7CA-AE1A-A180-F43E-7FEF08ED52EE}"/>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AAD98A12-A7F3-FAA2-AF3F-0CFDF16AC36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3407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39121-F2A8-4C89-33D4-02B2890174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041A667-6955-B036-E934-81C236C464D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75FF358-893E-7415-BBC9-3F1980841E8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527485D-3322-AEB9-75C7-A140474E85E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16DD0F2-9C67-CAC7-46D5-B0A6C7CCCC3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730433A-F5EA-7F1B-BEB6-7D156B0C4214}"/>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BB21BE5-E565-770C-6539-D97C343771D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6480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336E1-B182-4CDB-BD49-F83BA761D3E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96245DE-8945-E976-6B78-4BD221BED61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4A1E9CE-B758-4D24-FD76-EC1126205B1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549DCF13-1DEA-69A0-1A12-D974A00CCF8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7E3D7FF-E830-2C5A-8594-E0E25CE5D56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D7E4B0F-6C01-1900-5BBC-C290ED836D5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8A7FAC13-ADF3-A6B2-F7EC-601CA1D9D97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619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75014-3F39-5616-1F9C-779AFAE1B05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F8E372D-48A5-5AE6-9132-E4341CC2B6D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F7097F16-54AF-256B-76DB-38468E8E241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30590C6-C38D-398B-2E1F-165D0C876C1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D7B8C14-262A-C13D-A1A2-BD99C856636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9213C57-42FE-AC35-5FA0-F39DC73D8D23}"/>
              </a:ext>
            </a:extLst>
          </p:cNvPr>
          <p:cNvSpPr>
            <a:spLocks noGrp="1" noChangeArrowheads="1"/>
          </p:cNvSpPr>
          <p:nvPr>
            <p:ph type="body" idx="1"/>
          </p:nvPr>
        </p:nvSpPr>
        <p:spPr>
          <a:xfrm>
            <a:off x="152400" y="4114800"/>
            <a:ext cx="6553200" cy="4876800"/>
          </a:xfrm>
        </p:spPr>
        <p:txBody>
          <a:bodyPr/>
          <a:lstStyle/>
          <a:p>
            <a:pPr algn="l"/>
            <a:r>
              <a:rPr lang="en-US" altLang="en-US" dirty="0"/>
              <a:t>And often happens to me, a worship song opened up a message first to myself, then to present to you.</a:t>
            </a:r>
          </a:p>
        </p:txBody>
      </p:sp>
      <p:cxnSp>
        <p:nvCxnSpPr>
          <p:cNvPr id="3" name="Straight Connector 2">
            <a:extLst>
              <a:ext uri="{FF2B5EF4-FFF2-40B4-BE49-F238E27FC236}">
                <a16:creationId xmlns:a16="http://schemas.microsoft.com/office/drawing/2014/main" id="{0D1235A9-6C91-6FC6-040D-1766BDADDDD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998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FB9BA-98B2-AE27-FCE5-26698518169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F11789F-C3B9-5CCC-2BCC-19EA729B65F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D334D4A-A080-E21B-2725-757C09E8C8E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F1010EB-1940-80C8-8182-6B1F52FE1E8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0AC7A72-1875-183F-90B9-78CCE8928FA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329E6B0-785B-03B3-7D5D-1ADB54DA094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910EF00-4493-B646-608C-997291F80A4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28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708A6-7C50-E129-8346-4DA75EE503B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602C2E4-4A10-9434-1EBB-AC611B6BCFC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D1DC738-3F49-0518-BC70-DBE190868AC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4DCB495-F38E-1C91-03D7-7E2C92D591D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CC150B8-01A8-D377-D0B6-F4633EE0725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0C5AB83-E7FF-D607-C2D1-2FE557B54D46}"/>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5380F53-1307-A4B8-5FBE-B32E4BA0E59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3027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5A0D2-5914-DB85-FFC7-FEB57F6153C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500B7D1-3889-0942-8BFD-1B441A307CE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3970D439-F0A4-0709-AAF5-0A5999D61A9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D5EE80A-3CCD-DF2A-7CE9-9C1492CE86C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ADF44DB-AE00-6B53-6E13-033AFF48B31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7A43AE1-5BA2-4B72-5F77-0C21F187A17C}"/>
              </a:ext>
            </a:extLst>
          </p:cNvPr>
          <p:cNvSpPr>
            <a:spLocks noGrp="1" noChangeArrowheads="1"/>
          </p:cNvSpPr>
          <p:nvPr>
            <p:ph type="body" idx="1"/>
          </p:nvPr>
        </p:nvSpPr>
        <p:spPr>
          <a:xfrm>
            <a:off x="152400" y="4114800"/>
            <a:ext cx="6553200" cy="4876800"/>
          </a:xfrm>
        </p:spPr>
        <p:txBody>
          <a:bodyPr/>
          <a:lstStyle/>
          <a:p>
            <a:pPr algn="l"/>
            <a:r>
              <a:rPr lang="en-US" altLang="en-US" dirty="0"/>
              <a:t>Note the desperation of the wording!!</a:t>
            </a:r>
          </a:p>
        </p:txBody>
      </p:sp>
      <p:cxnSp>
        <p:nvCxnSpPr>
          <p:cNvPr id="3" name="Straight Connector 2">
            <a:extLst>
              <a:ext uri="{FF2B5EF4-FFF2-40B4-BE49-F238E27FC236}">
                <a16:creationId xmlns:a16="http://schemas.microsoft.com/office/drawing/2014/main" id="{B4457BD2-35EA-D77B-DF4D-393A7DBBE62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9355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16B71-CC22-5D62-B591-012B776698A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1D072A4-D150-2FB3-15FF-00FC2ACB329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0097095-828A-42B7-84F7-4B33BBA3F91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97AF5524-4784-7D0B-5B4E-46A8CAEBB95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35DEA42-4E97-AC99-C4AE-61F620012A5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10107C7-F53A-77FD-FF22-2786F83832C5}"/>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FC8AB34-E61D-4796-E93F-8A5AA3098B7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8139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E146-5D32-8390-144C-2367C287C26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E1DEF5B-C2E0-8D1E-CBAC-ED9D3EB7D86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31D5A89A-B265-6D4B-CC21-1343EF56868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77C1F227-E496-DD42-5C8E-14648D9502D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F4C6330-4451-A355-E37D-90F78B111C4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68B79A4-F547-348C-00E9-90A7105A3BC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BFF6070-A846-D2D6-B2E6-34C1882D86E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28323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C35EC-2A02-9D0D-26A3-A8E14E578DB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E39185-B774-13E6-4265-B1B52D199FD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DE0F679-06EC-F04F-8E10-3DB94D054F1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F7A38F62-0018-8098-CDD9-1AE64B247F9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5C268AA-78D1-71A1-BCBF-793EEBE8E77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A1B0095-FC85-61ED-C8F8-5B721830B9B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0630957-4AF8-2F5E-DDC0-F1F4842A940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1935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C4F6E-4D6A-0314-56F3-C5E20595A43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8265C64-6BB7-3C83-8373-B4D72036569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2983B850-D815-24B1-F4B3-DE7877DE3F3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929E9B2E-3F58-90E9-E9F8-0D7BFDDA665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F30E1F4-AED9-3D26-79FB-724F79C1068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872B26A-554F-2672-E13D-D82582946E22}"/>
              </a:ext>
            </a:extLst>
          </p:cNvPr>
          <p:cNvSpPr>
            <a:spLocks noGrp="1" noChangeArrowheads="1"/>
          </p:cNvSpPr>
          <p:nvPr>
            <p:ph type="body" idx="1"/>
          </p:nvPr>
        </p:nvSpPr>
        <p:spPr>
          <a:xfrm>
            <a:off x="152400" y="4114800"/>
            <a:ext cx="6553200" cy="4876800"/>
          </a:xfrm>
        </p:spPr>
        <p:txBody>
          <a:bodyPr/>
          <a:lstStyle/>
          <a:p>
            <a:pPr algn="l"/>
            <a:r>
              <a:rPr lang="en-US" altLang="en-US" dirty="0"/>
              <a:t>Play clip</a:t>
            </a:r>
          </a:p>
        </p:txBody>
      </p:sp>
      <p:cxnSp>
        <p:nvCxnSpPr>
          <p:cNvPr id="3" name="Straight Connector 2">
            <a:extLst>
              <a:ext uri="{FF2B5EF4-FFF2-40B4-BE49-F238E27FC236}">
                <a16:creationId xmlns:a16="http://schemas.microsoft.com/office/drawing/2014/main" id="{2F85361A-6025-3AAA-E4C9-7C3BDDE4ABA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869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DF064-9D08-FA23-A11D-FCDFD4F4133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1E6C268-64B2-DF5F-C7D9-2EB1555976A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C7A66DF-659B-2D3D-F4BB-2587797A5F9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886C1FE4-E4FA-5554-E7ED-DDE072C203A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0BC6872-D305-257D-08A9-1BDDD5A6687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F15B52E-1912-A932-68CC-B7D1B98AB9D8}"/>
              </a:ext>
            </a:extLst>
          </p:cNvPr>
          <p:cNvSpPr>
            <a:spLocks noGrp="1" noChangeArrowheads="1"/>
          </p:cNvSpPr>
          <p:nvPr>
            <p:ph type="body" idx="1"/>
          </p:nvPr>
        </p:nvSpPr>
        <p:spPr>
          <a:xfrm>
            <a:off x="152400" y="4114800"/>
            <a:ext cx="6553200" cy="4876800"/>
          </a:xfrm>
        </p:spPr>
        <p:txBody>
          <a:bodyPr/>
          <a:lstStyle/>
          <a:p>
            <a:pPr algn="l"/>
            <a:r>
              <a:rPr lang="en-US" altLang="en-US" dirty="0"/>
              <a:t>We all personally know these kids, to a greater or lesser extent.  They were here on our property.  We’ve talked, visited, eaten with them.  They are upright, worshipful, spouses, fathers, mothers, IDF soldiers.</a:t>
            </a:r>
          </a:p>
        </p:txBody>
      </p:sp>
      <p:cxnSp>
        <p:nvCxnSpPr>
          <p:cNvPr id="3" name="Straight Connector 2">
            <a:extLst>
              <a:ext uri="{FF2B5EF4-FFF2-40B4-BE49-F238E27FC236}">
                <a16:creationId xmlns:a16="http://schemas.microsoft.com/office/drawing/2014/main" id="{FB9C4C76-CE34-279F-38A1-C80EF8733C0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99598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0639E-7273-7DDB-66BE-8349808D512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6C9431D-8DFD-FF05-9411-16F64EFAAB0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0D96A1D-1FA2-5DAA-65E4-852C10927A1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7B23D3CE-B0F9-2D6E-A226-371E4A4C817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603E8AE-DC2A-041B-814C-1A95F06F23C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EDA09CB-C122-D83C-B02A-F72AF7ABCBF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9384D20C-9F73-9E16-43B2-76D3A14DBE5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43168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9C896-6BD3-F4AC-63BE-9EFF3169B3C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9F37E2B-04CE-9028-635C-8D1AA3D2B70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FEE7434-FC78-3282-7712-0A7A7BCA851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60F3DB3-8888-7AAC-E9D5-2BF30B1C32F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43A2F95-5567-A175-10A7-CE0A109BAA0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8B50C01-AFC8-596A-1519-40A3A554016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74E7D28-CCC9-D45A-83DA-81CD92ADC9A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181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CEC8-3D84-1162-7829-7836B18485A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A2EF97A-7914-9F9F-6683-040B0248A3B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27741B0-55C6-4B3F-B70A-FB7815AB5A2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0D8BAC02-A317-E0C6-A675-83629707B0D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EC48776-49BB-0373-4E5A-2B7B843E8EE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9FED91C-52B8-F5AC-3ECD-00337EA6A78D}"/>
              </a:ext>
            </a:extLst>
          </p:cNvPr>
          <p:cNvSpPr>
            <a:spLocks noGrp="1" noChangeArrowheads="1"/>
          </p:cNvSpPr>
          <p:nvPr>
            <p:ph type="body" idx="1"/>
          </p:nvPr>
        </p:nvSpPr>
        <p:spPr>
          <a:xfrm>
            <a:off x="152400" y="4114800"/>
            <a:ext cx="6553200" cy="4876800"/>
          </a:xfrm>
        </p:spPr>
        <p:txBody>
          <a:bodyPr/>
          <a:lstStyle/>
          <a:p>
            <a:pPr algn="l"/>
            <a:r>
              <a:rPr lang="en-US" altLang="en-US" dirty="0"/>
              <a:t>Note the desperation of the wording!!</a:t>
            </a:r>
          </a:p>
        </p:txBody>
      </p:sp>
      <p:cxnSp>
        <p:nvCxnSpPr>
          <p:cNvPr id="3" name="Straight Connector 2">
            <a:extLst>
              <a:ext uri="{FF2B5EF4-FFF2-40B4-BE49-F238E27FC236}">
                <a16:creationId xmlns:a16="http://schemas.microsoft.com/office/drawing/2014/main" id="{B3352339-5FE7-41FB-D0AB-4FB403E09C0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3790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89B3D-3E71-E234-0573-22CEB4FBF9F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3079A93-F1A3-B09F-5B8F-0EB6A0D11C6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54C72D9-BBDB-5D48-E9A0-CFA76C7B374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FFE4BE8-9D67-81D2-B6CB-17DD1AA3587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8B8F67B-C7E8-0569-A1A3-65245CEEA9B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6F9F74A-86AF-35B8-FEC3-4BEC862DB05D}"/>
              </a:ext>
            </a:extLst>
          </p:cNvPr>
          <p:cNvSpPr>
            <a:spLocks noGrp="1" noChangeArrowheads="1"/>
          </p:cNvSpPr>
          <p:nvPr>
            <p:ph type="body" idx="1"/>
          </p:nvPr>
        </p:nvSpPr>
        <p:spPr>
          <a:xfrm>
            <a:off x="152400" y="4114800"/>
            <a:ext cx="6553200" cy="4876800"/>
          </a:xfrm>
        </p:spPr>
        <p:txBody>
          <a:bodyPr/>
          <a:lstStyle/>
          <a:p>
            <a:pPr algn="l"/>
            <a:r>
              <a:rPr lang="en-US" altLang="en-US" dirty="0"/>
              <a:t>Consider several topics with desperation.  This is more than a bit personal, transparent.</a:t>
            </a:r>
          </a:p>
        </p:txBody>
      </p:sp>
      <p:cxnSp>
        <p:nvCxnSpPr>
          <p:cNvPr id="3" name="Straight Connector 2">
            <a:extLst>
              <a:ext uri="{FF2B5EF4-FFF2-40B4-BE49-F238E27FC236}">
                <a16:creationId xmlns:a16="http://schemas.microsoft.com/office/drawing/2014/main" id="{BFF34DDD-8911-A2D3-4DE3-AA09A5BE06E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3881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642D9-4B01-1BFE-490D-9233A6A9FC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144C47-C8FF-090B-3667-B4B40C5453A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5EB7A1C-C89A-E2CE-E609-B7E67C1B107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5CA2764-8190-DCBE-B01C-5E38EA82B05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9D6CF59-D689-A04F-124E-7286DE55A4A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5A42ADD-B824-9C25-38B3-58EA52AEA335}"/>
              </a:ext>
            </a:extLst>
          </p:cNvPr>
          <p:cNvSpPr>
            <a:spLocks noGrp="1" noChangeArrowheads="1"/>
          </p:cNvSpPr>
          <p:nvPr>
            <p:ph type="body" idx="1"/>
          </p:nvPr>
        </p:nvSpPr>
        <p:spPr>
          <a:xfrm>
            <a:off x="152400" y="4114800"/>
            <a:ext cx="6553200" cy="4876800"/>
          </a:xfrm>
        </p:spPr>
        <p:txBody>
          <a:bodyPr/>
          <a:lstStyle/>
          <a:p>
            <a:pPr marL="231775" indent="-231775" algn="l">
              <a:buFont typeface="+mj-lt"/>
              <a:buAutoNum type="arabicPeriod"/>
            </a:pPr>
            <a:r>
              <a:rPr lang="en-US" altLang="en-US" dirty="0"/>
              <a:t>Sorry for self, discouraged, depressed [not minimizing real clinical depression]</a:t>
            </a:r>
          </a:p>
          <a:p>
            <a:pPr marL="231775" indent="-231775" algn="l">
              <a:buFont typeface="+mj-lt"/>
              <a:buAutoNum type="arabicPeriod"/>
            </a:pPr>
            <a:r>
              <a:rPr lang="en-US" altLang="en-US" dirty="0"/>
              <a:t>Think of the wounds we GIVE,  “Hurt people hurt people.  </a:t>
            </a:r>
          </a:p>
        </p:txBody>
      </p:sp>
      <p:cxnSp>
        <p:nvCxnSpPr>
          <p:cNvPr id="3" name="Straight Connector 2">
            <a:extLst>
              <a:ext uri="{FF2B5EF4-FFF2-40B4-BE49-F238E27FC236}">
                <a16:creationId xmlns:a16="http://schemas.microsoft.com/office/drawing/2014/main" id="{5EB486D5-8115-0E88-AFE5-D9C0CBD0122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627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473CF-8AC0-E91B-D9CF-55CE82DEA75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34C68D6-4A2A-F6CA-2091-7FA10602552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B189CA3-B866-6F1F-9C07-CA1A2617EDD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F7C8316C-6CA8-4FFC-258A-FF0689D6A88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D127FEB-7FF6-331A-C66A-DF01C412CBE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5F5990B-5469-C5DD-701D-3DE820EBA6E4}"/>
              </a:ext>
            </a:extLst>
          </p:cNvPr>
          <p:cNvSpPr>
            <a:spLocks noGrp="1" noChangeArrowheads="1"/>
          </p:cNvSpPr>
          <p:nvPr>
            <p:ph type="body" idx="1"/>
          </p:nvPr>
        </p:nvSpPr>
        <p:spPr>
          <a:xfrm>
            <a:off x="152400" y="4114800"/>
            <a:ext cx="6553200" cy="4876800"/>
          </a:xfrm>
        </p:spPr>
        <p:txBody>
          <a:bodyPr/>
          <a:lstStyle/>
          <a:p>
            <a:pPr algn="l"/>
            <a:r>
              <a:rPr lang="en-US" altLang="en-US" dirty="0"/>
              <a:t>Dawn and me, lots of issues to work out, many differences in life approach, many counselors over 53 years.  Many issues solved.  Some are just fundamental differences.  Some issues we just don’t resolve!!</a:t>
            </a:r>
          </a:p>
          <a:p>
            <a:pPr algn="l"/>
            <a:r>
              <a:rPr lang="en-US" altLang="en-US" dirty="0"/>
              <a:t>We have come to a GREAT conflict diffuser for issues we cannot resolve.  A phrase that I HIGHLY recommend to all couples.   This may seem trivial, but it’s really deep and powerful. </a:t>
            </a:r>
          </a:p>
          <a:p>
            <a:pPr algn="l"/>
            <a:r>
              <a:rPr lang="en-US" altLang="en-US" dirty="0"/>
              <a:t>Take your beloved by the hand, look into her / his eyes, and say:</a:t>
            </a:r>
          </a:p>
          <a:p>
            <a:pPr algn="l"/>
            <a:r>
              <a:rPr lang="en-US" altLang="en-US" dirty="0"/>
              <a:t>“Oh, the things you make me suffer.”  </a:t>
            </a:r>
          </a:p>
          <a:p>
            <a:pPr algn="l"/>
            <a:r>
              <a:rPr lang="en-US" altLang="en-US" dirty="0"/>
              <a:t>Saying it doesn’t resolve the issue.   After that, all the friction just seems funny.  We laugh and love.  </a:t>
            </a:r>
          </a:p>
          <a:p>
            <a:pPr algn="l"/>
            <a:endParaRPr lang="en-US" altLang="en-US" dirty="0"/>
          </a:p>
        </p:txBody>
      </p:sp>
      <p:cxnSp>
        <p:nvCxnSpPr>
          <p:cNvPr id="3" name="Straight Connector 2">
            <a:extLst>
              <a:ext uri="{FF2B5EF4-FFF2-40B4-BE49-F238E27FC236}">
                <a16:creationId xmlns:a16="http://schemas.microsoft.com/office/drawing/2014/main" id="{43FF3F01-D43A-97D0-DEF9-5A0F717374D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471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888B8-6D1E-512B-AFA1-76D82115B63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275CC69-FC9A-7206-441E-BF3F31725DD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70E9EBE-8A4A-C8B2-8F7B-A23D23A71E0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5790CA8D-F167-3C88-3BCF-5FCEA20D142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02C059B-21FD-66E1-3D27-BF7B64B9F9E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6DD3F48-86CC-7C5F-0C71-5DB5A34148A1}"/>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B80821B-57B2-9C12-37C2-A9EFAB96F6F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32716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E4A2E-8F6C-2D49-60A2-96652107E14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EAC3674-0F25-997D-CF1E-6AF69BE35CE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6E7CCAC9-2809-382D-C029-B1DBC73AF9A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1834A6AE-FC4D-4DA4-9D85-9C4865F8628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0EE258E-62FB-C306-2892-BE2A6023947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29CCF74-2EC4-E188-ED08-E34BC404A0F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A31FE911-2884-6437-3FDD-CDF0779ABA3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2769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FAFC-1319-B0FC-7150-432645D92B4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4DE34D6-3163-B069-8EBF-C35CA1A8492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6EA2529F-018B-FA96-1B54-30E7CE92B9D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972C439-F783-CE89-EB6C-BBF29DC0EBA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EED836C-79CF-8E1A-403D-37BD199AD4D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0B7C7C9-6BE6-1F5B-AF57-E7D3783FAA62}"/>
              </a:ext>
            </a:extLst>
          </p:cNvPr>
          <p:cNvSpPr>
            <a:spLocks noGrp="1" noChangeArrowheads="1"/>
          </p:cNvSpPr>
          <p:nvPr>
            <p:ph type="body" idx="1"/>
          </p:nvPr>
        </p:nvSpPr>
        <p:spPr>
          <a:xfrm>
            <a:off x="152400" y="4114800"/>
            <a:ext cx="6553200" cy="4876800"/>
          </a:xfrm>
        </p:spPr>
        <p:txBody>
          <a:bodyPr/>
          <a:lstStyle/>
          <a:p>
            <a:pPr algn="l"/>
            <a:r>
              <a:rPr lang="en-US" altLang="en-US" dirty="0"/>
              <a:t>Think about the things you get offended and mad and depressed about rather than suffer.  </a:t>
            </a:r>
          </a:p>
          <a:p>
            <a:pPr algn="l"/>
            <a:r>
              <a:rPr lang="en-US" altLang="en-US" dirty="0"/>
              <a:t>Suffering is for our good and growth.</a:t>
            </a:r>
          </a:p>
        </p:txBody>
      </p:sp>
      <p:cxnSp>
        <p:nvCxnSpPr>
          <p:cNvPr id="3" name="Straight Connector 2">
            <a:extLst>
              <a:ext uri="{FF2B5EF4-FFF2-40B4-BE49-F238E27FC236}">
                <a16:creationId xmlns:a16="http://schemas.microsoft.com/office/drawing/2014/main" id="{AB347A1A-8E28-EEE8-F9F3-70DB6913976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3920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45385-8542-AC08-02D2-CDF754F853C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BC84B51-8A64-50FB-6145-4C297A99470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CB215440-F5EB-0265-B399-7134C236DD2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5E931DA-C712-D03E-0874-2C48F3140A1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CA3C11F-F985-8AC1-5BC3-9CB396F1426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2DDC27D-B8CF-70FB-3DE9-58DBBC126756}"/>
              </a:ext>
            </a:extLst>
          </p:cNvPr>
          <p:cNvSpPr>
            <a:spLocks noGrp="1" noChangeArrowheads="1"/>
          </p:cNvSpPr>
          <p:nvPr>
            <p:ph type="body" idx="1"/>
          </p:nvPr>
        </p:nvSpPr>
        <p:spPr>
          <a:xfrm>
            <a:off x="152400" y="4114800"/>
            <a:ext cx="6553200" cy="4876800"/>
          </a:xfrm>
        </p:spPr>
        <p:txBody>
          <a:bodyPr/>
          <a:lstStyle/>
          <a:p>
            <a:pPr algn="l"/>
            <a:r>
              <a:rPr lang="en-US" altLang="en-US" dirty="0"/>
              <a:t>Play clip</a:t>
            </a:r>
          </a:p>
        </p:txBody>
      </p:sp>
      <p:cxnSp>
        <p:nvCxnSpPr>
          <p:cNvPr id="3" name="Straight Connector 2">
            <a:extLst>
              <a:ext uri="{FF2B5EF4-FFF2-40B4-BE49-F238E27FC236}">
                <a16:creationId xmlns:a16="http://schemas.microsoft.com/office/drawing/2014/main" id="{283AFA1D-7BFC-69A4-3F1C-C0C472CFD13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1358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AE292-B670-4B94-3C80-40039870ACB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3C7E6CF-C6FA-96DC-A495-DC45F6A2D18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73FC03E5-3C4C-E01F-3B3C-EC905E9073B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D938F0F9-4A45-A3A5-0A48-4C196E6893E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BDC2C1C-3907-CCA6-7588-41138DFA6FD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BA6F45A-5770-B15B-5062-382F01AF01F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21FBD58-D41A-0AA5-CD70-E781DBDF014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7547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14ABA-7165-2E94-6A99-CCDCE66B57C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7AC0974-836D-276A-E98B-64FC792DF1F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6B1AC76F-83B0-D345-F43C-D764FF4473D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B9F15B0B-7B72-8754-FDCC-CCE2F35BC79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C200E6B-64F0-3DD9-FD12-001EBF4D285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7B389AC-5152-53AB-721E-892BEBD07022}"/>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6CFB1FEE-0923-22A6-4E04-6E800060ACF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336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1D40-FC1F-A938-C9F5-D66106365DB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80AFBA0-05D2-CF72-4A3C-2C1AEB87027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A877C70-2B57-5507-E56A-C5F24788607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C107D829-4192-AF22-CCCC-DC10300B7F1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B6E3A6D-B317-18B8-C426-B1ADCEC39D0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64F8942-2BF3-9DA1-FF05-936109FC3F74}"/>
              </a:ext>
            </a:extLst>
          </p:cNvPr>
          <p:cNvSpPr>
            <a:spLocks noGrp="1" noChangeArrowheads="1"/>
          </p:cNvSpPr>
          <p:nvPr>
            <p:ph type="body" idx="1"/>
          </p:nvPr>
        </p:nvSpPr>
        <p:spPr>
          <a:xfrm>
            <a:off x="152400" y="4114800"/>
            <a:ext cx="6553200" cy="4876800"/>
          </a:xfrm>
        </p:spPr>
        <p:txBody>
          <a:bodyPr/>
          <a:lstStyle/>
          <a:p>
            <a:pPr algn="l"/>
            <a:r>
              <a:rPr lang="en-US" altLang="en-US" dirty="0"/>
              <a:t>One of my kids said to me that I was a needy guy.  I’ve spent much time and prayer trying to understand what he meant,</a:t>
            </a:r>
          </a:p>
          <a:p>
            <a:pPr algn="l"/>
            <a:r>
              <a:rPr lang="en-US" altLang="en-US" dirty="0"/>
              <a:t>I am a people pleaser. I HATE rejection.  Love to give and receive comfort. That is why, early in the history of Or HaOlam, my leaders recommended a Benevolence Committee.  When someone comes to me with a need, my sympathy engages, but NOT necessarily analytic intervention.  Ask the hard questions.  Say, “No.” </a:t>
            </a:r>
            <a:r>
              <a:rPr lang="en-US" altLang="en-US" dirty="0" err="1"/>
              <a:t>Benev</a:t>
            </a:r>
            <a:r>
              <a:rPr lang="en-US" altLang="en-US" dirty="0"/>
              <a:t> committee analyzes, and I am the nice guy.</a:t>
            </a:r>
          </a:p>
          <a:p>
            <a:pPr algn="l"/>
            <a:r>
              <a:rPr lang="en-US" altLang="en-US" dirty="0"/>
              <a:t>Confrontation: not avoider, but delayer.  </a:t>
            </a:r>
          </a:p>
          <a:p>
            <a:r>
              <a:rPr lang="en-US" altLang="en-US" dirty="0"/>
              <a:t>Recently, this word </a:t>
            </a:r>
            <a:r>
              <a:rPr lang="he-IL" b="1" dirty="0">
                <a:latin typeface="David" panose="020E0502060401010101" pitchFamily="34" charset="-79"/>
                <a:cs typeface="David" panose="020E0502060401010101" pitchFamily="34" charset="-79"/>
              </a:rPr>
              <a:t>כָּמוֹךָ</a:t>
            </a:r>
            <a:r>
              <a:rPr lang="en-US" b="1" dirty="0">
                <a:latin typeface="David" panose="020E0502060401010101" pitchFamily="34" charset="-79"/>
                <a:cs typeface="David" panose="020E0502060401010101" pitchFamily="34" charset="-79"/>
              </a:rPr>
              <a:t> </a:t>
            </a:r>
            <a:r>
              <a:rPr lang="en-US" dirty="0"/>
              <a:t>as yourself, has really hit me.  </a:t>
            </a:r>
            <a:endParaRPr lang="en-US" altLang="en-US" dirty="0"/>
          </a:p>
        </p:txBody>
      </p:sp>
      <p:cxnSp>
        <p:nvCxnSpPr>
          <p:cNvPr id="3" name="Straight Connector 2">
            <a:extLst>
              <a:ext uri="{FF2B5EF4-FFF2-40B4-BE49-F238E27FC236}">
                <a16:creationId xmlns:a16="http://schemas.microsoft.com/office/drawing/2014/main" id="{EEE063B3-F454-3F63-AFCE-D9DC30558C5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6393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39695-1503-6BC2-9DE9-165F9F981DF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4C1EFA6-1D5F-755D-A879-41FD9E8C457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FE530C20-661E-8A51-280C-1AD667C92EC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F2DBA66B-AC82-9E40-57F3-ABA5E70A88A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6A88AA1-4DD6-854C-B4A7-695CF53A14F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8CACB71-3C4F-672A-4AFD-B3E621F9778A}"/>
              </a:ext>
            </a:extLst>
          </p:cNvPr>
          <p:cNvSpPr>
            <a:spLocks noGrp="1" noChangeArrowheads="1"/>
          </p:cNvSpPr>
          <p:nvPr>
            <p:ph type="body" idx="1"/>
          </p:nvPr>
        </p:nvSpPr>
        <p:spPr>
          <a:xfrm>
            <a:off x="152400" y="4114800"/>
            <a:ext cx="6553200" cy="4876800"/>
          </a:xfrm>
        </p:spPr>
        <p:txBody>
          <a:bodyPr/>
          <a:lstStyle/>
          <a:p>
            <a:pPr algn="l"/>
            <a:r>
              <a:rPr lang="en-US" altLang="en-US" dirty="0"/>
              <a:t>Me, and Coco Puff</a:t>
            </a:r>
          </a:p>
          <a:p>
            <a:pPr algn="l"/>
            <a:endParaRPr lang="en-US" altLang="en-US" dirty="0"/>
          </a:p>
          <a:p>
            <a:pPr algn="l"/>
            <a:r>
              <a:rPr lang="en-US" altLang="en-US" dirty="0"/>
              <a:t>Saving this cartoon since 2007 to use.</a:t>
            </a:r>
          </a:p>
        </p:txBody>
      </p:sp>
      <p:cxnSp>
        <p:nvCxnSpPr>
          <p:cNvPr id="3" name="Straight Connector 2">
            <a:extLst>
              <a:ext uri="{FF2B5EF4-FFF2-40B4-BE49-F238E27FC236}">
                <a16:creationId xmlns:a16="http://schemas.microsoft.com/office/drawing/2014/main" id="{B551A3A7-D9FE-9087-AAF3-C5830229340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142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23FF4-D645-3781-22C4-16031F8FC14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F52E6C0-41A7-1C81-1547-CEA7F4B5BC1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4BABF356-C161-24CF-5FA5-2AD0817AA69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0A1B73F-4629-B452-AC82-8776CF70E1B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2B14BC5-523D-0EFB-35F4-D2CD2156175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6F142DF-C47C-85E5-EBFB-47E129C503D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11B30EF-F9AA-24EA-5A4C-C7A56D6D6F1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0000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8105D-F2FE-57FD-8512-D6D37D84C32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167AB5E-D277-43B3-CB7B-659DE831FB5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5AC1758B-7528-BFFB-DFD9-71943416036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001CF3B-C17F-8237-AF14-9A65CD5A62B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72D81C4-33F7-D3F4-6359-D8C5F8C4336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3F116D9-37D5-91BE-D43C-003F8E054713}"/>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This is NOT my problem but one of the causes of porn use is e</a:t>
            </a:r>
            <a:r>
              <a:rPr lang="en-US" sz="2000" i="0" kern="1200" dirty="0">
                <a:solidFill>
                  <a:schemeClr val="tx1"/>
                </a:solidFill>
                <a:effectLst/>
                <a:latin typeface="Arial Rounded MT Bold" pitchFamily="34" charset="0"/>
                <a:ea typeface="+mn-ea"/>
                <a:cs typeface="Arial" charset="0"/>
              </a:rPr>
              <a:t>motional distraction or suppression – </a:t>
            </a:r>
            <a:r>
              <a:rPr lang="en-US" sz="2000" b="0" i="0" kern="1200" dirty="0">
                <a:solidFill>
                  <a:schemeClr val="tx1"/>
                </a:solidFill>
                <a:effectLst/>
                <a:latin typeface="Arial Rounded MT Bold" pitchFamily="34" charset="0"/>
                <a:ea typeface="+mn-ea"/>
                <a:cs typeface="Arial" charset="0"/>
              </a:rPr>
              <a:t>using pornography to avoid negative relational emotions such as sadness, anxiety, or stress.</a:t>
            </a:r>
          </a:p>
          <a:p>
            <a:pPr lvl="0"/>
            <a:r>
              <a:rPr lang="en-US" sz="1050" dirty="0"/>
              <a:t>https://truthaboutporn.org/study/why-do-people-watch-pornography-the-motivational-basis-of-pornography-use/</a:t>
            </a:r>
            <a:endParaRPr lang="en-US" sz="1050" b="0" i="0" kern="1200" dirty="0">
              <a:solidFill>
                <a:schemeClr val="tx1"/>
              </a:solidFill>
              <a:effectLst/>
              <a:latin typeface="Arial Rounded MT Bold" pitchFamily="34" charset="0"/>
              <a:ea typeface="+mn-ea"/>
              <a:cs typeface="Arial"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That is, the models on screen don’t reject you.  </a:t>
            </a:r>
            <a:endParaRPr lang="en-US" sz="2000" b="0" i="0" kern="1200" dirty="0">
              <a:solidFill>
                <a:schemeClr val="tx1"/>
              </a:solidFill>
              <a:effectLst/>
              <a:latin typeface="Arial Rounded MT Bold" pitchFamily="34" charset="0"/>
              <a:ea typeface="+mn-ea"/>
              <a:cs typeface="Arial" charset="0"/>
            </a:endParaRPr>
          </a:p>
          <a:p>
            <a:pPr algn="l"/>
            <a:endParaRPr lang="en-US" altLang="en-US" dirty="0"/>
          </a:p>
        </p:txBody>
      </p:sp>
      <p:cxnSp>
        <p:nvCxnSpPr>
          <p:cNvPr id="3" name="Straight Connector 2">
            <a:extLst>
              <a:ext uri="{FF2B5EF4-FFF2-40B4-BE49-F238E27FC236}">
                <a16:creationId xmlns:a16="http://schemas.microsoft.com/office/drawing/2014/main" id="{B187B53E-A67D-7092-7E10-FCD6E4A23D3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3419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1AC15-9CE4-0752-1779-2AFDAB053FF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3A20D1C-F880-DEBA-8538-CEF41E3000E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489F803C-C199-E266-9373-787FA16CE16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D837780-FFBC-B362-92C3-7DDD78E33A0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C5C4722-A01A-2AF6-478E-C863B00A78B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91C0680-6B17-1AD3-3BAD-27075BD06D4D}"/>
              </a:ext>
            </a:extLst>
          </p:cNvPr>
          <p:cNvSpPr>
            <a:spLocks noGrp="1" noChangeArrowheads="1"/>
          </p:cNvSpPr>
          <p:nvPr>
            <p:ph type="body" idx="1"/>
          </p:nvPr>
        </p:nvSpPr>
        <p:spPr>
          <a:xfrm>
            <a:off x="152400" y="4114800"/>
            <a:ext cx="6553200" cy="4876800"/>
          </a:xfrm>
        </p:spPr>
        <p:txBody>
          <a:bodyPr/>
          <a:lstStyle/>
          <a:p>
            <a:pPr algn="l"/>
            <a:r>
              <a:rPr lang="en-US" altLang="en-US" dirty="0"/>
              <a:t>Think about the things you DON’T feel thankful for.  Things that make you feel belittled, rejected.</a:t>
            </a:r>
          </a:p>
        </p:txBody>
      </p:sp>
      <p:cxnSp>
        <p:nvCxnSpPr>
          <p:cNvPr id="3" name="Straight Connector 2">
            <a:extLst>
              <a:ext uri="{FF2B5EF4-FFF2-40B4-BE49-F238E27FC236}">
                <a16:creationId xmlns:a16="http://schemas.microsoft.com/office/drawing/2014/main" id="{7FECFC51-01DF-A6E6-2175-4A741253BC3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7200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F2FA-0A0E-C7F6-F2CA-A74A8C837B0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A8ED371-358F-5EA8-1E1D-715278EBB65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FAA5817E-B23C-56AA-24E7-06EEDD8504A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4C159B8-049B-F353-85E3-93ED1814984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C306B70-7A24-91D1-C823-3ADFFBB1692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CE0DADD-9A3E-CA92-C905-4C41924B3A52}"/>
              </a:ext>
            </a:extLst>
          </p:cNvPr>
          <p:cNvSpPr>
            <a:spLocks noGrp="1" noChangeArrowheads="1"/>
          </p:cNvSpPr>
          <p:nvPr>
            <p:ph type="body" idx="1"/>
          </p:nvPr>
        </p:nvSpPr>
        <p:spPr>
          <a:xfrm>
            <a:off x="152400" y="4114800"/>
            <a:ext cx="6553200" cy="4876800"/>
          </a:xfrm>
        </p:spPr>
        <p:txBody>
          <a:bodyPr/>
          <a:lstStyle/>
          <a:p>
            <a:pPr algn="l"/>
            <a:r>
              <a:rPr lang="en-US" altLang="en-US" dirty="0"/>
              <a:t>Play clip</a:t>
            </a:r>
          </a:p>
        </p:txBody>
      </p:sp>
      <p:cxnSp>
        <p:nvCxnSpPr>
          <p:cNvPr id="3" name="Straight Connector 2">
            <a:extLst>
              <a:ext uri="{FF2B5EF4-FFF2-40B4-BE49-F238E27FC236}">
                <a16:creationId xmlns:a16="http://schemas.microsoft.com/office/drawing/2014/main" id="{06FFDE2E-AF2C-D0B0-67BE-F03283228E4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4522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E65E5-BC99-1D36-EFE7-92C2533DB42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7DE0E5-1B71-A615-BDE1-A031E86DF35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0FDCC5D4-1ACC-7CAB-C58E-118CDD07AF2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5C425AA7-E754-C72F-1EB0-CDCA9609325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7CF3E39-1712-931E-7E2E-7D8707E64D5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DCD4272-FDD9-F9B9-4AE3-854357162304}"/>
              </a:ext>
            </a:extLst>
          </p:cNvPr>
          <p:cNvSpPr>
            <a:spLocks noGrp="1" noChangeArrowheads="1"/>
          </p:cNvSpPr>
          <p:nvPr>
            <p:ph type="body" idx="1"/>
          </p:nvPr>
        </p:nvSpPr>
        <p:spPr>
          <a:xfrm>
            <a:off x="152400" y="4114800"/>
            <a:ext cx="6553200" cy="4876800"/>
          </a:xfrm>
        </p:spPr>
        <p:txBody>
          <a:bodyPr/>
          <a:lstStyle/>
          <a:p>
            <a:pPr algn="l"/>
            <a:r>
              <a:rPr lang="en-US" altLang="en-US" dirty="0"/>
              <a:t>NYC quick to talk, to interrupt.  HEAR.</a:t>
            </a:r>
          </a:p>
        </p:txBody>
      </p:sp>
      <p:cxnSp>
        <p:nvCxnSpPr>
          <p:cNvPr id="3" name="Straight Connector 2">
            <a:extLst>
              <a:ext uri="{FF2B5EF4-FFF2-40B4-BE49-F238E27FC236}">
                <a16:creationId xmlns:a16="http://schemas.microsoft.com/office/drawing/2014/main" id="{18E60346-657E-4966-408E-6AAAC7AFBDB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3057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01159-2679-DE30-4C62-50443248029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7C242D1-8E9A-9030-868B-D0470EBC380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4B185824-9716-4503-A2DE-FABC485E557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2961BD6-54C4-1ED8-A3BE-DD3E8D8A3A0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3F5773C-EE83-E6BA-F8DF-A337E90D332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A906514-E582-BC53-63AD-E2F249893F9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9C7D3F64-784D-63FE-3632-32598CB95FB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7064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25DCB-974F-5A32-C86D-0BB563ADDD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5D60858-5E83-7E63-82D3-74C35402E91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FA8C99C4-9A72-9A08-0806-662177610B2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313A893E-83D6-A25E-BBDD-12A409A1948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D2DC182-62E0-A05B-F40E-41A4A42778C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22D7F9F-C94B-ED83-D260-B2F6C4E6837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7236E94-F7C1-E6E0-387B-AF6ECDF049E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9910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67F05-98D9-7C1D-489B-F92E2279F2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27254D1-EEC8-9524-7299-F3ABD8C51D9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8142475D-4283-2675-2F53-E52A4F357B8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DAB1064B-28AB-D2B9-CEF1-7202724FEDF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6328D17-9706-4036-DF88-19B6200F34E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7AB9841-9ADE-44AA-702E-86EE260E8D66}"/>
              </a:ext>
            </a:extLst>
          </p:cNvPr>
          <p:cNvSpPr>
            <a:spLocks noGrp="1" noChangeArrowheads="1"/>
          </p:cNvSpPr>
          <p:nvPr>
            <p:ph type="body" idx="1"/>
          </p:nvPr>
        </p:nvSpPr>
        <p:spPr>
          <a:xfrm>
            <a:off x="152400" y="4114800"/>
            <a:ext cx="6553200" cy="4876800"/>
          </a:xfrm>
        </p:spPr>
        <p:txBody>
          <a:bodyPr/>
          <a:lstStyle/>
          <a:p>
            <a:pPr algn="l"/>
            <a:r>
              <a:rPr lang="en-US" altLang="en-US" dirty="0"/>
              <a:t>Do you give quick advice w/o hearing??</a:t>
            </a:r>
          </a:p>
        </p:txBody>
      </p:sp>
      <p:cxnSp>
        <p:nvCxnSpPr>
          <p:cNvPr id="3" name="Straight Connector 2">
            <a:extLst>
              <a:ext uri="{FF2B5EF4-FFF2-40B4-BE49-F238E27FC236}">
                <a16:creationId xmlns:a16="http://schemas.microsoft.com/office/drawing/2014/main" id="{389B6104-252B-3C52-564C-A924E09CF64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704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B990-CBFC-AC49-6E90-1C9734933A2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BD2443F-1FC3-1FC0-9A74-E51D6F02495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549EBEBA-DD3F-1B8A-8B97-5B12DC3366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8EA502C-0BA7-AE76-66B0-34E022C71EE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30AC525-BEF9-B62F-F5DB-22F00DA17ED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D5EE437-8E08-4C82-8BAD-3BAF35ACC7E2}"/>
              </a:ext>
            </a:extLst>
          </p:cNvPr>
          <p:cNvSpPr>
            <a:spLocks noGrp="1" noChangeArrowheads="1"/>
          </p:cNvSpPr>
          <p:nvPr>
            <p:ph type="body" idx="1"/>
          </p:nvPr>
        </p:nvSpPr>
        <p:spPr>
          <a:xfrm>
            <a:off x="152400" y="4114800"/>
            <a:ext cx="6553200" cy="4876800"/>
          </a:xfrm>
        </p:spPr>
        <p:txBody>
          <a:bodyPr/>
          <a:lstStyle/>
          <a:p>
            <a:pPr algn="l"/>
            <a:r>
              <a:rPr lang="en-US" altLang="en-US" dirty="0"/>
              <a:t>Think about the things you DON’T feel thankful for.  Things that make you feel belittled, rejected.</a:t>
            </a:r>
          </a:p>
        </p:txBody>
      </p:sp>
      <p:cxnSp>
        <p:nvCxnSpPr>
          <p:cNvPr id="3" name="Straight Connector 2">
            <a:extLst>
              <a:ext uri="{FF2B5EF4-FFF2-40B4-BE49-F238E27FC236}">
                <a16:creationId xmlns:a16="http://schemas.microsoft.com/office/drawing/2014/main" id="{F07C3BF1-634A-C93E-5FE3-DB6073282EE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3102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E68AA-4957-3282-5B70-6F9E18950BB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886272A-0DA6-37E7-CD66-A094A3D2517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7D6CCA9A-DE7B-016B-C315-BA67CC88C83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7BBB698B-8F46-3945-8704-FB17D9A9018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CB02534-6B1C-A022-54BB-478C747665A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9D9A6F2-BBB1-5784-6DB8-86D05A360576}"/>
              </a:ext>
            </a:extLst>
          </p:cNvPr>
          <p:cNvSpPr>
            <a:spLocks noGrp="1" noChangeArrowheads="1"/>
          </p:cNvSpPr>
          <p:nvPr>
            <p:ph type="body" idx="1"/>
          </p:nvPr>
        </p:nvSpPr>
        <p:spPr>
          <a:xfrm>
            <a:off x="152400" y="4114800"/>
            <a:ext cx="6553200" cy="4876800"/>
          </a:xfrm>
        </p:spPr>
        <p:txBody>
          <a:bodyPr/>
          <a:lstStyle/>
          <a:p>
            <a:pPr algn="l"/>
            <a:r>
              <a:rPr lang="en-US" altLang="en-US" dirty="0"/>
              <a:t>Play clip</a:t>
            </a:r>
          </a:p>
        </p:txBody>
      </p:sp>
      <p:cxnSp>
        <p:nvCxnSpPr>
          <p:cNvPr id="3" name="Straight Connector 2">
            <a:extLst>
              <a:ext uri="{FF2B5EF4-FFF2-40B4-BE49-F238E27FC236}">
                <a16:creationId xmlns:a16="http://schemas.microsoft.com/office/drawing/2014/main" id="{EF5AC18B-603F-CDF6-BB01-D00C41EC6AF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5198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F0D0D-DC0D-69C5-6B1B-20D9F4306AB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408C8F5-29B9-8907-007A-163B9B1C9E7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96D8D8CA-5393-AB0A-A690-F16A2D8D612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95EA3996-91B3-25A2-869B-81C42452538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9F6A515-5576-C04E-0F91-0A383A2591B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81D06C8-880F-5D6A-3A8A-3971DC35210F}"/>
              </a:ext>
            </a:extLst>
          </p:cNvPr>
          <p:cNvSpPr>
            <a:spLocks noGrp="1" noChangeArrowheads="1"/>
          </p:cNvSpPr>
          <p:nvPr>
            <p:ph type="body" idx="1"/>
          </p:nvPr>
        </p:nvSpPr>
        <p:spPr>
          <a:xfrm>
            <a:off x="152400" y="4114800"/>
            <a:ext cx="6553200" cy="4876800"/>
          </a:xfrm>
        </p:spPr>
        <p:txBody>
          <a:bodyPr/>
          <a:lstStyle/>
          <a:p>
            <a:pPr algn="l"/>
            <a:r>
              <a:rPr lang="en-US" altLang="en-US" dirty="0"/>
              <a:t>I’ve been accused of absurd things, and because I am a people pleaser, I responded as if the accusation had substance and I needed to substantiate my innocence. What I should have said was, Why do you say that?  Who have you listened to?</a:t>
            </a:r>
          </a:p>
          <a:p>
            <a:pPr algn="l"/>
            <a:endParaRPr lang="en-US" altLang="en-US" sz="1050" dirty="0"/>
          </a:p>
          <a:p>
            <a:pPr algn="l"/>
            <a:r>
              <a:rPr lang="en-US" altLang="en-US" sz="1050" dirty="0"/>
              <a:t>https://www.theepochtimes.com/opinion/the-poisonous-power-of-gossip-6085179?utm_source=Bright&amp;src_src=Bright&amp;utm_campaign=bright-2026-09-19&amp;src_cmp=bright-2026-09-19&amp;utm_medium=email&amp;est=kbj%2BnMw0fOBaTjyOJjEKjc4NUQDnefSTlqIGlxk23ccy9Oref%2F%2BteOSZEcCflM4urQ%3D%3D</a:t>
            </a:r>
          </a:p>
        </p:txBody>
      </p:sp>
      <p:cxnSp>
        <p:nvCxnSpPr>
          <p:cNvPr id="3" name="Straight Connector 2">
            <a:extLst>
              <a:ext uri="{FF2B5EF4-FFF2-40B4-BE49-F238E27FC236}">
                <a16:creationId xmlns:a16="http://schemas.microsoft.com/office/drawing/2014/main" id="{28876C45-76B9-3645-4DC9-DBE41BD1B36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2677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74AD2-E91C-B313-468E-E346B943E02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85A6804-D2DD-5C0F-3766-D8820EF5F95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83F1E782-7D6A-77BF-7EB4-39A87FBEFD3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2CB8023-B020-D4D2-2D85-24E02913942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E635481-B650-3908-65FD-506BAD4A1B8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050B5BD-F096-B671-AAF3-45BFD76B0169}"/>
              </a:ext>
            </a:extLst>
          </p:cNvPr>
          <p:cNvSpPr>
            <a:spLocks noGrp="1" noChangeArrowheads="1"/>
          </p:cNvSpPr>
          <p:nvPr>
            <p:ph type="body" idx="1"/>
          </p:nvPr>
        </p:nvSpPr>
        <p:spPr>
          <a:xfrm>
            <a:off x="152400" y="4114800"/>
            <a:ext cx="6553200" cy="4876800"/>
          </a:xfrm>
        </p:spPr>
        <p:txBody>
          <a:bodyPr/>
          <a:lstStyle/>
          <a:p>
            <a:pPr algn="l"/>
            <a:r>
              <a:rPr lang="en-US" altLang="en-US" sz="1000" dirty="0"/>
              <a:t>https://www.theepochtimes.com/opinion/the-poisonous-power-of-gossip-6085179?utm_source=Bright&amp;src_src=Bright&amp;utm_campaign=bright-2026-09-19&amp;src_cmp=bright-2026-09-19&amp;utm_medium=email&amp;est=kbj%2BnMw0fOBaTjyOJjEKjc4NUQDnefSTlqIGlxk23ccy9Oref%2F%2BteOSZEcCflM4urQ%3D%3D</a:t>
            </a:r>
          </a:p>
        </p:txBody>
      </p:sp>
      <p:cxnSp>
        <p:nvCxnSpPr>
          <p:cNvPr id="3" name="Straight Connector 2">
            <a:extLst>
              <a:ext uri="{FF2B5EF4-FFF2-40B4-BE49-F238E27FC236}">
                <a16:creationId xmlns:a16="http://schemas.microsoft.com/office/drawing/2014/main" id="{E953E74F-A454-4E15-AEE1-53AD0F720DA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062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7C59D-B754-251B-74B0-72FDCE6827B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C74D16B-98CD-1494-5DFA-37D6B946D52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0C286B0E-A14B-E5A4-9121-5E503DCE2CF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858813F5-CE32-5101-6C95-F9560833515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C86E36F-679F-5FC6-6F4E-28834620C41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B395DDF-B813-CCE4-9F29-572B95C0E260}"/>
              </a:ext>
            </a:extLst>
          </p:cNvPr>
          <p:cNvSpPr>
            <a:spLocks noGrp="1" noChangeArrowheads="1"/>
          </p:cNvSpPr>
          <p:nvPr>
            <p:ph type="body" idx="1"/>
          </p:nvPr>
        </p:nvSpPr>
        <p:spPr>
          <a:xfrm>
            <a:off x="152400" y="4114800"/>
            <a:ext cx="6553200" cy="4876800"/>
          </a:xfrm>
        </p:spPr>
        <p:txBody>
          <a:bodyPr/>
          <a:lstStyle/>
          <a:p>
            <a:r>
              <a:rPr lang="en-US" altLang="en-US" sz="1000" dirty="0"/>
              <a:t>https://www.theepochtimes.com/opinion/the-poisonous-power-of-gossip-6085179?utm_source=Bright&amp;src_src=Bright&amp;utm_campaign=bright-2026-09-19&amp;src_cmp=bright-2026-09-19&amp;utm_medium=email&amp;est=kbj%2BnMw0fOBaTjyOJjEKjc4NUQDnefSTlqIGlxk23ccy9Oref%2F%2BteOSZEcCflM4urQ%3D%3D</a:t>
            </a:r>
          </a:p>
        </p:txBody>
      </p:sp>
      <p:cxnSp>
        <p:nvCxnSpPr>
          <p:cNvPr id="3" name="Straight Connector 2">
            <a:extLst>
              <a:ext uri="{FF2B5EF4-FFF2-40B4-BE49-F238E27FC236}">
                <a16:creationId xmlns:a16="http://schemas.microsoft.com/office/drawing/2014/main" id="{05E89898-515A-7A19-2CCD-BB4745AD590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3122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34F2-0AD6-107B-8742-5FDD8D9C49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104682F-8EC1-7049-4DDE-D2442F3F744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8F5E9723-B546-6B27-085C-AD4BB2412F7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66434E43-C9A6-A699-539B-422825CA1DA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49B8377-884B-F0BB-8540-02E3AC52C79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F249C2A-E619-FA68-AA2B-CBC68BC5D6B6}"/>
              </a:ext>
            </a:extLst>
          </p:cNvPr>
          <p:cNvSpPr>
            <a:spLocks noGrp="1" noChangeArrowheads="1"/>
          </p:cNvSpPr>
          <p:nvPr>
            <p:ph type="body" idx="1"/>
          </p:nvPr>
        </p:nvSpPr>
        <p:spPr>
          <a:xfrm>
            <a:off x="152400" y="4114800"/>
            <a:ext cx="6553200" cy="4876800"/>
          </a:xfrm>
        </p:spPr>
        <p:txBody>
          <a:bodyPr/>
          <a:lstStyle/>
          <a:p>
            <a:pPr algn="l"/>
            <a:r>
              <a:rPr lang="en-US" altLang="en-US" dirty="0"/>
              <a:t>Think about the things you DON’T feel thankful for.  Things that make you feel belittled, rejected.</a:t>
            </a:r>
          </a:p>
        </p:txBody>
      </p:sp>
      <p:cxnSp>
        <p:nvCxnSpPr>
          <p:cNvPr id="3" name="Straight Connector 2">
            <a:extLst>
              <a:ext uri="{FF2B5EF4-FFF2-40B4-BE49-F238E27FC236}">
                <a16:creationId xmlns:a16="http://schemas.microsoft.com/office/drawing/2014/main" id="{F3E2D9F0-981D-4111-FA33-D3E16C1D1FA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3184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A4D43-B9E8-0ECE-37EA-B5D34FB8BC4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AB02098-FE54-271D-90EB-A812AE19695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B0A079A-5A3B-52A9-D229-ECB92021AFE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86437326-CD84-1D64-8123-79BCF4CA51E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A2E795D-DE5F-A33B-5DD5-D580359F4F4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8AECA17-2BE8-FCCC-CE58-303D9B976BEA}"/>
              </a:ext>
            </a:extLst>
          </p:cNvPr>
          <p:cNvSpPr>
            <a:spLocks noGrp="1" noChangeArrowheads="1"/>
          </p:cNvSpPr>
          <p:nvPr>
            <p:ph type="body" idx="1"/>
          </p:nvPr>
        </p:nvSpPr>
        <p:spPr>
          <a:xfrm>
            <a:off x="152400" y="4114800"/>
            <a:ext cx="6553200" cy="4876800"/>
          </a:xfrm>
        </p:spPr>
        <p:txBody>
          <a:bodyPr/>
          <a:lstStyle/>
          <a:p>
            <a:pPr algn="l"/>
            <a:r>
              <a:rPr lang="en-US" altLang="en-US" dirty="0"/>
              <a:t>Play clip</a:t>
            </a:r>
          </a:p>
        </p:txBody>
      </p:sp>
      <p:cxnSp>
        <p:nvCxnSpPr>
          <p:cNvPr id="3" name="Straight Connector 2">
            <a:extLst>
              <a:ext uri="{FF2B5EF4-FFF2-40B4-BE49-F238E27FC236}">
                <a16:creationId xmlns:a16="http://schemas.microsoft.com/office/drawing/2014/main" id="{D0B21364-7762-CD57-402E-A4D7C370F30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6356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E142F-77F3-8CBB-1832-7BAADBA9A5C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41BD9AC-FB15-A0E0-F738-27F4DB07662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47CF3CDC-CA5A-4735-A74C-89AB69589F7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C32F2318-6C43-7A63-489D-5B6E71E1713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425F622-4AC5-F61E-097A-66E4A6B0485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D0DB666-D2C6-2C5B-BD40-F7382E72FE03}"/>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076A5C9-6A16-2433-8C6D-5070C59D39B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5885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19DC-D44C-1E91-F56D-A6B00DCAE3A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2C0C3E0-097C-4226-7F79-6DD14FEF843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3C36C366-1607-53F8-3B5B-CB125525E4B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D9B33CDB-0DC1-07D8-65FA-40EC203138E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7663903-2F45-8173-ECD2-2674DF181D1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F74982E-1FFA-7EFE-D4C1-58E5FA12DAE1}"/>
              </a:ext>
            </a:extLst>
          </p:cNvPr>
          <p:cNvSpPr>
            <a:spLocks noGrp="1" noChangeArrowheads="1"/>
          </p:cNvSpPr>
          <p:nvPr>
            <p:ph type="body" idx="1"/>
          </p:nvPr>
        </p:nvSpPr>
        <p:spPr>
          <a:xfrm>
            <a:off x="152400" y="4114800"/>
            <a:ext cx="6553200" cy="4876800"/>
          </a:xfrm>
        </p:spPr>
        <p:txBody>
          <a:bodyPr/>
          <a:lstStyle/>
          <a:p>
            <a:pPr algn="l"/>
            <a:r>
              <a:rPr lang="en-US" altLang="en-US" u="sng" dirty="0"/>
              <a:t>Longsuffering</a:t>
            </a:r>
            <a:r>
              <a:rPr lang="en-US" altLang="en-US" dirty="0"/>
              <a:t>: if can’t fix, discouraged, angry</a:t>
            </a:r>
          </a:p>
          <a:p>
            <a:pPr algn="l"/>
            <a:r>
              <a:rPr lang="en-US" altLang="en-US" u="sng" dirty="0"/>
              <a:t>Ingratitude</a:t>
            </a:r>
            <a:r>
              <a:rPr lang="en-US" altLang="en-US" dirty="0"/>
              <a:t> and seeking approval instead of giving</a:t>
            </a:r>
          </a:p>
          <a:p>
            <a:pPr algn="l"/>
            <a:r>
              <a:rPr lang="en-US" altLang="en-US" u="sng" dirty="0"/>
              <a:t>Arrogance</a:t>
            </a:r>
            <a:r>
              <a:rPr lang="en-US" altLang="en-US" dirty="0"/>
              <a:t>: all the answers instead of listening</a:t>
            </a:r>
          </a:p>
          <a:p>
            <a:pPr algn="l"/>
            <a:r>
              <a:rPr lang="en-US" altLang="en-US" u="sng" dirty="0"/>
              <a:t>Gossip</a:t>
            </a:r>
          </a:p>
          <a:p>
            <a:pPr algn="l"/>
            <a:endParaRPr lang="en-US" altLang="en-US" dirty="0"/>
          </a:p>
        </p:txBody>
      </p:sp>
      <p:cxnSp>
        <p:nvCxnSpPr>
          <p:cNvPr id="3" name="Straight Connector 2">
            <a:extLst>
              <a:ext uri="{FF2B5EF4-FFF2-40B4-BE49-F238E27FC236}">
                <a16:creationId xmlns:a16="http://schemas.microsoft.com/office/drawing/2014/main" id="{A4A497C5-F52D-DD88-BF8D-2CE10DB47C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0840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75C72-90E6-BA90-064F-10155687709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A33AED9-1343-2ACD-8AFB-5C73D3EF6D8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D8E38903-6D7B-DC16-F064-59772DB0ED8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60F4A5A-2CA5-2FEA-1602-9319D6975C6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A0175E3-E4EC-027F-684A-1BC63913C2E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4345DB3-3D22-8C6E-6FAB-254EBDC86949}"/>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27C85E8D-2649-925A-A81D-257E6610585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8558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1F55-DF81-EB76-9B45-1E98E090EBD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4A31085-D447-13D2-838D-4798BD89165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FE9585C2-A48F-85CB-122F-5FF26ABA9E7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2F9805AC-7B86-7DC7-E193-9BE5C9E5671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2D2CBD-1B37-F779-C609-272F025FC30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0A8B144-8877-91A9-2B7D-5448960104D2}"/>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978A161-36C6-EFBF-0EFF-05CC8500642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350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1A3E5-F758-D109-7C70-CCE8670E9B3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9026D55-A36E-D144-BC77-F80C9812139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5B6042B-09E8-A44A-1F3F-1B0053BA596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4FAB956-3BE2-6920-1408-17C4291FE0D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47E94C0-4501-2782-F997-0E761C21A69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651C47C-16E6-270A-4F10-EDEB9FBCB7B1}"/>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5861FCD-0A99-FAC7-0135-121EBA35A36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013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18DE7-88CE-5B00-6E39-B1F4988F2D0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1A0037-51EE-89AF-9731-1A65D4777E0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1F699937-4CC6-0C6A-D19B-D3557C83346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E7296722-10BC-51D1-B7CE-268289060F3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36CB8FD-1086-41BE-7301-DDD4833C7F6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9E85761-466F-A2A4-18E1-D758829CE84D}"/>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98BD31BF-0D23-D0F2-386C-51331FA10CD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9505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6161A-77B7-3958-992A-5EED49D1697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2C99CEC-96BB-F718-3B06-47B7E40DED0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YK erev  Kol Nidre-Kabseni </a:t>
            </a:r>
            <a:r>
              <a:rPr kumimoji="0" lang="he-IL" altLang="en-US" sz="1200" b="0" i="0" u="none" strike="noStrike" kern="1200" cap="none" spc="0" normalizeH="0" baseline="0" noProof="0">
                <a:ln>
                  <a:noFill/>
                </a:ln>
                <a:solidFill>
                  <a:prstClr val="white"/>
                </a:solidFill>
                <a:effectLst/>
                <a:uLnTx/>
                <a:uFillTx/>
                <a:latin typeface="Arial" charset="0"/>
                <a:ea typeface="+mn-ea"/>
                <a:cs typeface="Arial" charset="0"/>
              </a:rPr>
              <a:t>כַּבְּסֵנִי </a:t>
            </a: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Wash me T'hiilim-Ps 51.4</a:t>
            </a:r>
          </a:p>
        </p:txBody>
      </p:sp>
      <p:sp>
        <p:nvSpPr>
          <p:cNvPr id="5" name="Rectangle 3">
            <a:extLst>
              <a:ext uri="{FF2B5EF4-FFF2-40B4-BE49-F238E27FC236}">
                <a16:creationId xmlns:a16="http://schemas.microsoft.com/office/drawing/2014/main" id="{E531091E-865B-57D3-6580-0DBC05B1594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Sept19 2026 5787</a:t>
            </a:r>
          </a:p>
        </p:txBody>
      </p:sp>
      <p:sp>
        <p:nvSpPr>
          <p:cNvPr id="6" name="Rectangle 7">
            <a:extLst>
              <a:ext uri="{FF2B5EF4-FFF2-40B4-BE49-F238E27FC236}">
                <a16:creationId xmlns:a16="http://schemas.microsoft.com/office/drawing/2014/main" id="{A92584A4-A547-41A8-5A24-057B038D45F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CA6D0FB-98DB-8E14-C088-BF38C188D76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73B8786-8462-B443-8059-735FAC19820B}"/>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FD8DD2FF-48E4-939A-BC49-1195A38B9F2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706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B26EB06D-C9AC-4BAA-90E1-11627B68CA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87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62809BE-4F75-4AE8-85BB-D151C4B7CC4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6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87AE4B22-24C9-4BD8-A2D6-8E3898629F9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5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11E98B-EED2-4B67-A443-F4B6B35947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6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5CDC162-1900-40CE-9BEB-10030CC81F0F}"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3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E4CB589C-4D57-407B-91A2-640CFE24FC6D}"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46F5A7C8-905E-4755-8782-9AD9A4FE91F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C47A99C-07AA-42E0-A17B-9B37B53AD972}"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802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3DAB7C7D-F77A-452E-A8B2-BE455B7E510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59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47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7600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42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64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3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836C97D-7EB4-4470-B36A-8CE1DF35336C}"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64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2A1C997-1C84-4E42-B804-9E6F0693A64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41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1625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9.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76CC-2076-CCD7-9092-9A356934229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139443-F169-BC21-9D7C-E4163B2BFD1C}"/>
              </a:ext>
            </a:extLst>
          </p:cNvPr>
          <p:cNvSpPr>
            <a:spLocks noGrp="1"/>
          </p:cNvSpPr>
          <p:nvPr>
            <p:ph type="subTitle" idx="1"/>
          </p:nvPr>
        </p:nvSpPr>
        <p:spPr>
          <a:xfrm>
            <a:off x="228600" y="209550"/>
            <a:ext cx="8610600" cy="4800600"/>
          </a:xfrm>
        </p:spPr>
        <p:txBody>
          <a:bodyPr anchor="t">
            <a:normAutofit/>
          </a:bodyPr>
          <a:lstStyle/>
          <a:p>
            <a:pPr algn="l"/>
            <a:r>
              <a:rPr lang="he-IL"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9BDD990B-C58C-DF10-8695-890A69B737BD}"/>
              </a:ext>
            </a:extLst>
          </p:cNvPr>
          <p:cNvPicPr>
            <a:picLocks noChangeAspect="1"/>
          </p:cNvPicPr>
          <p:nvPr/>
        </p:nvPicPr>
        <p:blipFill>
          <a:blip r:embed="rId3" cstate="print">
            <a:extLst>
              <a:ext uri="{28A0092B-C50C-407E-A947-70E740481C1C}">
                <a14:useLocalDpi xmlns:a14="http://schemas.microsoft.com/office/drawing/2010/main" val="0"/>
              </a:ext>
            </a:extLst>
          </a:blip>
          <a:srcRect l="3333" t="20371" b="11482"/>
          <a:stretch>
            <a:fillRect/>
          </a:stretch>
        </p:blipFill>
        <p:spPr>
          <a:xfrm>
            <a:off x="38515" y="342900"/>
            <a:ext cx="9079396" cy="4800600"/>
          </a:xfrm>
          <a:prstGeom prst="rect">
            <a:avLst/>
          </a:prstGeom>
        </p:spPr>
      </p:pic>
    </p:spTree>
    <p:extLst>
      <p:ext uri="{BB962C8B-B14F-4D97-AF65-F5344CB8AC3E}">
        <p14:creationId xmlns:p14="http://schemas.microsoft.com/office/powerpoint/2010/main" val="104185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09461-AE55-3777-3AB7-B8B6CA459D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E487D4E-502F-78BE-CD29-F28E54AF5A1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1026" name="Picture 2" descr="May be an image of text that says 'M McDonald's Thank ThankYouForChoosing YouFor For Choosing You McDonald's Yom Kippur Special! We serve FAST food'">
            <a:extLst>
              <a:ext uri="{FF2B5EF4-FFF2-40B4-BE49-F238E27FC236}">
                <a16:creationId xmlns:a16="http://schemas.microsoft.com/office/drawing/2014/main" id="{1C396CD7-8AC5-9B91-7CCD-FE4A4E492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8222"/>
            <a:ext cx="3425825"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888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E39BF-3525-3533-D8CD-546A87B2B7B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5F676AA-2AD8-B95C-4864-84EA34D7EB1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40EE186E-0677-D732-5CB5-56999908F9C2}"/>
              </a:ext>
            </a:extLst>
          </p:cNvPr>
          <p:cNvPicPr>
            <a:picLocks noChangeAspect="1"/>
          </p:cNvPicPr>
          <p:nvPr/>
        </p:nvPicPr>
        <p:blipFill>
          <a:blip r:embed="rId3"/>
          <a:stretch>
            <a:fillRect/>
          </a:stretch>
        </p:blipFill>
        <p:spPr>
          <a:xfrm>
            <a:off x="914400" y="-3008"/>
            <a:ext cx="6858000" cy="5129091"/>
          </a:xfrm>
          <a:prstGeom prst="rect">
            <a:avLst/>
          </a:prstGeom>
        </p:spPr>
      </p:pic>
    </p:spTree>
    <p:extLst>
      <p:ext uri="{BB962C8B-B14F-4D97-AF65-F5344CB8AC3E}">
        <p14:creationId xmlns:p14="http://schemas.microsoft.com/office/powerpoint/2010/main" val="297206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4333A-C5BA-393E-9719-CA32AAD7926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3BF6C4C-B6E4-5BEA-B94F-CA261DAFE5F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 breathtaking aerial installation titled “</a:t>
            </a:r>
            <a:r>
              <a:rPr lang="en-US" sz="4000" u="sng" dirty="0">
                <a:solidFill>
                  <a:schemeClr val="tx1"/>
                </a:solidFill>
                <a:latin typeface="Arial Rounded MT Bold" panose="020F0704030504030204" pitchFamily="34" charset="0"/>
              </a:rPr>
              <a:t>2,977</a:t>
            </a:r>
            <a:r>
              <a:rPr lang="en-US" sz="4000" dirty="0">
                <a:solidFill>
                  <a:schemeClr val="tx1"/>
                </a:solidFill>
                <a:latin typeface="Arial Rounded MT Bold" panose="020F0704030504030204" pitchFamily="34" charset="0"/>
              </a:rPr>
              <a:t> Lights Over New York Harbor” sent </a:t>
            </a:r>
            <a:r>
              <a:rPr lang="en-US" sz="4000" u="sng" dirty="0">
                <a:solidFill>
                  <a:schemeClr val="tx1"/>
                </a:solidFill>
                <a:latin typeface="Arial Rounded MT Bold" panose="020F0704030504030204" pitchFamily="34" charset="0"/>
              </a:rPr>
              <a:t>2,977</a:t>
            </a:r>
            <a:r>
              <a:rPr lang="en-US" sz="4000" dirty="0">
                <a:solidFill>
                  <a:schemeClr val="tx1"/>
                </a:solidFill>
                <a:latin typeface="Arial Rounded MT Bold" panose="020F0704030504030204" pitchFamily="34" charset="0"/>
              </a:rPr>
              <a:t> illuminated drones into the night sky Wednesday, with </a:t>
            </a:r>
            <a:r>
              <a:rPr lang="en-US" sz="4000" u="sng" dirty="0">
                <a:solidFill>
                  <a:srgbClr val="FFFF66"/>
                </a:solidFill>
                <a:latin typeface="Arial Rounded MT Bold" panose="020F0704030504030204" pitchFamily="34" charset="0"/>
              </a:rPr>
              <a:t>each light representing one of the lives lost </a:t>
            </a:r>
            <a:r>
              <a:rPr lang="en-US" sz="4000" dirty="0">
                <a:solidFill>
                  <a:schemeClr val="tx1"/>
                </a:solidFill>
                <a:latin typeface="Arial Rounded MT Bold" panose="020F0704030504030204" pitchFamily="34" charset="0"/>
              </a:rPr>
              <a:t>on 9/11. </a:t>
            </a:r>
          </a:p>
        </p:txBody>
      </p:sp>
    </p:spTree>
    <p:extLst>
      <p:ext uri="{BB962C8B-B14F-4D97-AF65-F5344CB8AC3E}">
        <p14:creationId xmlns:p14="http://schemas.microsoft.com/office/powerpoint/2010/main" val="65144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AAA86-A6F0-4DCF-8A30-C6D1135E130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112FD4-D036-B32C-9696-277858BF7EA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As seen in video of the tribute, the drones initially moved like a constellation above the harbor before assembling into the unmistakable outlines of the World Trade Center’s Twin Towers at full architectural scale.</a:t>
            </a:r>
          </a:p>
        </p:txBody>
      </p:sp>
    </p:spTree>
    <p:extLst>
      <p:ext uri="{BB962C8B-B14F-4D97-AF65-F5344CB8AC3E}">
        <p14:creationId xmlns:p14="http://schemas.microsoft.com/office/powerpoint/2010/main" val="2232369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6A92E-BFA3-FC25-4BDA-BEAB499187C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E7CE92D-8F99-D031-195D-7A10E1E6D82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6" name="Picture 5">
            <a:extLst>
              <a:ext uri="{FF2B5EF4-FFF2-40B4-BE49-F238E27FC236}">
                <a16:creationId xmlns:a16="http://schemas.microsoft.com/office/drawing/2014/main" id="{072D7A91-57D9-E6A4-2330-084632D749C1}"/>
              </a:ext>
            </a:extLst>
          </p:cNvPr>
          <p:cNvPicPr>
            <a:picLocks noChangeAspect="1"/>
          </p:cNvPicPr>
          <p:nvPr/>
        </p:nvPicPr>
        <p:blipFill>
          <a:blip r:embed="rId3"/>
          <a:stretch>
            <a:fillRect/>
          </a:stretch>
        </p:blipFill>
        <p:spPr>
          <a:xfrm>
            <a:off x="962800" y="0"/>
            <a:ext cx="7218400" cy="5143500"/>
          </a:xfrm>
          <a:prstGeom prst="rect">
            <a:avLst/>
          </a:prstGeom>
        </p:spPr>
      </p:pic>
    </p:spTree>
    <p:extLst>
      <p:ext uri="{BB962C8B-B14F-4D97-AF65-F5344CB8AC3E}">
        <p14:creationId xmlns:p14="http://schemas.microsoft.com/office/powerpoint/2010/main" val="2056564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subTitle" idx="1"/>
          </p:nvPr>
        </p:nvSpPr>
        <p:spPr>
          <a:xfrm>
            <a:off x="402035" y="0"/>
            <a:ext cx="8266774" cy="5143500"/>
          </a:xfrm>
        </p:spPr>
        <p:txBody>
          <a:bodyPr>
            <a:normAutofit/>
          </a:bodyPr>
          <a:lstStyle/>
          <a:p>
            <a:pPr algn="l"/>
            <a:r>
              <a:rPr lang="en-US" dirty="0"/>
              <a:t> </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43722"/>
          <a:stretch/>
        </p:blipFill>
        <p:spPr bwMode="auto">
          <a:xfrm>
            <a:off x="422167" y="0"/>
            <a:ext cx="8327011"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18380" y="3409950"/>
            <a:ext cx="8265340" cy="1446550"/>
          </a:xfrm>
          <a:prstGeom prst="rect">
            <a:avLst/>
          </a:prstGeom>
          <a:noFill/>
        </p:spPr>
        <p:txBody>
          <a:bodyPr wrap="none" rtlCol="0">
            <a:spAutoFit/>
          </a:bodyPr>
          <a:lstStyle/>
          <a:p>
            <a:pPr algn="l"/>
            <a:r>
              <a:rPr lang="en-US" i="1" dirty="0" err="1">
                <a:solidFill>
                  <a:schemeClr val="tx1"/>
                </a:solidFill>
                <a:effectLst>
                  <a:outerShdw blurRad="38100" dist="38100" dir="2700000" algn="tl">
                    <a:srgbClr val="000000">
                      <a:alpha val="43137"/>
                    </a:srgbClr>
                  </a:outerShdw>
                </a:effectLst>
              </a:rPr>
              <a:t>Tsom</a:t>
            </a:r>
            <a:r>
              <a:rPr lang="en-US" i="1" dirty="0">
                <a:solidFill>
                  <a:schemeClr val="tx1"/>
                </a:solidFill>
                <a:effectLst>
                  <a:outerShdw blurRad="38100" dist="38100" dir="2700000" algn="tl">
                    <a:srgbClr val="000000">
                      <a:alpha val="43137"/>
                    </a:srgbClr>
                  </a:outerShdw>
                </a:effectLst>
              </a:rPr>
              <a:t> </a:t>
            </a:r>
            <a:r>
              <a:rPr lang="en-US" i="1" dirty="0" err="1">
                <a:solidFill>
                  <a:schemeClr val="tx1"/>
                </a:solidFill>
                <a:effectLst>
                  <a:outerShdw blurRad="38100" dist="38100" dir="2700000" algn="tl">
                    <a:srgbClr val="000000">
                      <a:alpha val="43137"/>
                    </a:srgbClr>
                  </a:outerShdw>
                </a:effectLst>
              </a:rPr>
              <a:t>mo</a:t>
            </a:r>
            <a:r>
              <a:rPr lang="en-US" i="1" dirty="0">
                <a:solidFill>
                  <a:schemeClr val="tx1"/>
                </a:solidFill>
                <a:effectLst>
                  <a:outerShdw blurRad="38100" dist="38100" dir="2700000" algn="tl">
                    <a:srgbClr val="000000">
                      <a:alpha val="43137"/>
                    </a:srgbClr>
                  </a:outerShdw>
                </a:effectLst>
              </a:rPr>
              <a:t>-eel</a:t>
            </a:r>
            <a:r>
              <a:rPr lang="en-US" dirty="0">
                <a:solidFill>
                  <a:schemeClr val="tx1"/>
                </a:solidFill>
                <a:effectLst>
                  <a:outerShdw blurRad="38100" dist="38100" dir="2700000" algn="tl">
                    <a:srgbClr val="000000">
                      <a:alpha val="43137"/>
                    </a:srgbClr>
                  </a:outerShdw>
                </a:effectLst>
              </a:rPr>
              <a:t> ……..Profitable fast</a:t>
            </a:r>
          </a:p>
          <a:p>
            <a:pPr algn="l"/>
            <a:r>
              <a:rPr lang="en-US" i="1" dirty="0" err="1">
                <a:solidFill>
                  <a:schemeClr val="tx1"/>
                </a:solidFill>
                <a:effectLst>
                  <a:outerShdw blurRad="38100" dist="38100" dir="2700000" algn="tl">
                    <a:srgbClr val="000000">
                      <a:alpha val="43137"/>
                    </a:srgbClr>
                  </a:outerShdw>
                </a:effectLst>
              </a:rPr>
              <a:t>Tsom</a:t>
            </a:r>
            <a:r>
              <a:rPr lang="en-US" i="1" dirty="0">
                <a:solidFill>
                  <a:schemeClr val="tx1"/>
                </a:solidFill>
                <a:effectLst>
                  <a:outerShdw blurRad="38100" dist="38100" dir="2700000" algn="tl">
                    <a:srgbClr val="000000">
                      <a:alpha val="43137"/>
                    </a:srgbClr>
                  </a:outerShdw>
                </a:effectLst>
              </a:rPr>
              <a:t> Kal  </a:t>
            </a:r>
            <a:r>
              <a:rPr lang="he-IL" sz="4800" b="1" dirty="0">
                <a:solidFill>
                  <a:schemeClr val="tx1"/>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צום קל</a:t>
            </a:r>
            <a:r>
              <a:rPr lang="en-US" dirty="0">
                <a:solidFill>
                  <a:schemeClr val="tx1"/>
                </a:solidFill>
                <a:effectLst>
                  <a:outerShdw blurRad="38100" dist="38100" dir="2700000" algn="tl">
                    <a:srgbClr val="000000">
                      <a:alpha val="43137"/>
                    </a:srgbClr>
                  </a:outerShdw>
                </a:effectLst>
                <a:latin typeface="+mn-lt"/>
                <a:cs typeface="David" panose="020E0502060401010101" pitchFamily="34" charset="-79"/>
              </a:rPr>
              <a:t>…</a:t>
            </a:r>
            <a:r>
              <a:rPr lang="en-US" dirty="0">
                <a:solidFill>
                  <a:schemeClr val="tx1"/>
                </a:solidFill>
                <a:effectLst>
                  <a:outerShdw blurRad="38100" dist="38100" dir="2700000" algn="tl">
                    <a:srgbClr val="000000">
                      <a:alpha val="43137"/>
                    </a:srgbClr>
                  </a:outerShdw>
                </a:effectLst>
              </a:rPr>
              <a:t>Easy Fast</a:t>
            </a:r>
          </a:p>
        </p:txBody>
      </p:sp>
    </p:spTree>
    <p:extLst>
      <p:ext uri="{BB962C8B-B14F-4D97-AF65-F5344CB8AC3E}">
        <p14:creationId xmlns:p14="http://schemas.microsoft.com/office/powerpoint/2010/main" val="299557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subTitle" idx="1"/>
          </p:nvPr>
        </p:nvSpPr>
        <p:spPr>
          <a:xfrm>
            <a:off x="228600" y="209550"/>
            <a:ext cx="8686800" cy="4800600"/>
          </a:xfrm>
        </p:spPr>
        <p:txBody>
          <a:bodyPr anchor="t">
            <a:normAutofit/>
          </a:bodyPr>
          <a:lstStyle/>
          <a:p>
            <a:pPr algn="l"/>
            <a:r>
              <a:rPr lang="en-US" sz="4000" dirty="0">
                <a:solidFill>
                  <a:schemeClr val="tx1"/>
                </a:solidFill>
                <a:effectLst>
                  <a:outerShdw blurRad="38100" dist="38100" dir="2700000" algn="tl">
                    <a:srgbClr val="000000">
                      <a:alpha val="43137"/>
                    </a:srgbClr>
                  </a:outerShdw>
                </a:effectLst>
                <a:latin typeface="Arial Rounded MT Bold" pitchFamily="34" charset="0"/>
                <a:cs typeface="Arial" charset="0"/>
              </a:rPr>
              <a:t>Every Yom Kippur we chant this hauntingly beautiful Kol Nidre prayer that deeply engages the soul.  Why?</a:t>
            </a:r>
          </a:p>
        </p:txBody>
      </p:sp>
    </p:spTree>
    <p:extLst>
      <p:ext uri="{BB962C8B-B14F-4D97-AF65-F5344CB8AC3E}">
        <p14:creationId xmlns:p14="http://schemas.microsoft.com/office/powerpoint/2010/main" val="2894768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subTitle" idx="1"/>
          </p:nvPr>
        </p:nvSpPr>
        <p:spPr>
          <a:xfrm>
            <a:off x="228600" y="209550"/>
            <a:ext cx="8686800" cy="4800600"/>
          </a:xfrm>
        </p:spPr>
        <p:txBody>
          <a:bodyPr>
            <a:normAutofit/>
          </a:bodyPr>
          <a:lstStyle/>
          <a:p>
            <a:pPr algn="l"/>
            <a:r>
              <a:rPr lang="en-US" sz="4000" dirty="0"/>
              <a:t> </a:t>
            </a:r>
          </a:p>
        </p:txBody>
      </p:sp>
      <p:pic>
        <p:nvPicPr>
          <p:cNvPr id="3" name="Picture 2">
            <a:extLst>
              <a:ext uri="{FF2B5EF4-FFF2-40B4-BE49-F238E27FC236}">
                <a16:creationId xmlns:a16="http://schemas.microsoft.com/office/drawing/2014/main" id="{3775E46C-04E4-DDCE-394D-0BFD8FA69782}"/>
              </a:ext>
            </a:extLst>
          </p:cNvPr>
          <p:cNvPicPr>
            <a:picLocks noChangeAspect="1"/>
          </p:cNvPicPr>
          <p:nvPr/>
        </p:nvPicPr>
        <p:blipFill>
          <a:blip r:embed="rId3"/>
          <a:stretch>
            <a:fillRect/>
          </a:stretch>
        </p:blipFill>
        <p:spPr>
          <a:xfrm>
            <a:off x="770880" y="-12043"/>
            <a:ext cx="3801120" cy="5155543"/>
          </a:xfrm>
          <a:prstGeom prst="rect">
            <a:avLst/>
          </a:prstGeom>
        </p:spPr>
      </p:pic>
      <p:pic>
        <p:nvPicPr>
          <p:cNvPr id="4" name="Picture 3">
            <a:extLst>
              <a:ext uri="{FF2B5EF4-FFF2-40B4-BE49-F238E27FC236}">
                <a16:creationId xmlns:a16="http://schemas.microsoft.com/office/drawing/2014/main" id="{8FD82594-ABCA-7AE5-9383-7084FAB942B3}"/>
              </a:ext>
            </a:extLst>
          </p:cNvPr>
          <p:cNvPicPr>
            <a:picLocks noChangeAspect="1"/>
          </p:cNvPicPr>
          <p:nvPr/>
        </p:nvPicPr>
        <p:blipFill>
          <a:blip r:embed="rId4"/>
          <a:stretch>
            <a:fillRect/>
          </a:stretch>
        </p:blipFill>
        <p:spPr>
          <a:xfrm>
            <a:off x="4648200" y="-12043"/>
            <a:ext cx="3523822" cy="5155542"/>
          </a:xfrm>
          <a:prstGeom prst="rect">
            <a:avLst/>
          </a:prstGeom>
        </p:spPr>
      </p:pic>
    </p:spTree>
    <p:extLst>
      <p:ext uri="{BB962C8B-B14F-4D97-AF65-F5344CB8AC3E}">
        <p14:creationId xmlns:p14="http://schemas.microsoft.com/office/powerpoint/2010/main" val="2751477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subTitle" idx="1"/>
          </p:nvPr>
        </p:nvSpPr>
        <p:spPr>
          <a:xfrm>
            <a:off x="228600" y="209550"/>
            <a:ext cx="8686800" cy="4800600"/>
          </a:xfrm>
        </p:spPr>
        <p:txBody>
          <a:bodyPr anchor="t">
            <a:normAutofit/>
          </a:bodyPr>
          <a:lstStyle/>
          <a:p>
            <a:endParaRPr lang="en-US" dirty="0"/>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Full repentance and </a:t>
            </a:r>
          </a:p>
          <a:p>
            <a:pPr algn="ctr"/>
            <a:r>
              <a:rPr lang="en-US" sz="4000" dirty="0">
                <a:solidFill>
                  <a:schemeClr val="tx1"/>
                </a:solidFill>
                <a:latin typeface="Arial Rounded MT Bold" panose="020F0704030504030204" pitchFamily="34" charset="0"/>
              </a:rPr>
              <a:t>Freedom and </a:t>
            </a:r>
          </a:p>
          <a:p>
            <a:pPr algn="ctr"/>
            <a:r>
              <a:rPr lang="en-US" sz="4000" dirty="0">
                <a:solidFill>
                  <a:schemeClr val="tx1"/>
                </a:solidFill>
                <a:latin typeface="Arial Rounded MT Bold" panose="020F0704030504030204" pitchFamily="34" charset="0"/>
              </a:rPr>
              <a:t>Finality of the day.</a:t>
            </a:r>
            <a:endParaRPr lang="en-US" sz="6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80123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20873037-12DF-E01D-A009-9A18A9F7635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6F7ECAB-6333-9C77-F2FE-029AC1FE1C4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90B7FDB-C08A-F3A9-C0A7-9EBC79F37A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420122399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A6597-6010-4ACE-7111-DBC0C6B117B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4DB915A-FD55-4A09-5B8D-B0CE85A195B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F578D0D-3D9B-6A47-925E-A39153D73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AF5CED69-7758-9C24-BC8C-C6B9F4474D20}"/>
              </a:ext>
            </a:extLst>
          </p:cNvPr>
          <p:cNvSpPr txBox="1"/>
          <p:nvPr/>
        </p:nvSpPr>
        <p:spPr>
          <a:xfrm>
            <a:off x="228600" y="285750"/>
            <a:ext cx="8474170" cy="2677656"/>
          </a:xfrm>
          <a:prstGeom prst="rect">
            <a:avLst/>
          </a:prstGeom>
          <a:noFill/>
        </p:spPr>
        <p:txBody>
          <a:bodyPr wrap="square" rtlCol="0">
            <a:spAutoFit/>
          </a:bodyPr>
          <a:lstStyle/>
          <a:p>
            <a:pPr algn="l"/>
            <a:r>
              <a:rPr lang="en-US" i="1" dirty="0" err="1">
                <a:solidFill>
                  <a:schemeClr val="tx1"/>
                </a:solidFill>
              </a:rPr>
              <a:t>Kabseni</a:t>
            </a:r>
            <a:r>
              <a:rPr lang="en-US" dirty="0">
                <a:solidFill>
                  <a:schemeClr val="tx1"/>
                </a:solidFill>
              </a:rPr>
              <a:t> </a:t>
            </a:r>
            <a:r>
              <a:rPr lang="he-IL" sz="4800" b="1" dirty="0">
                <a:solidFill>
                  <a:schemeClr val="tx1"/>
                </a:solidFill>
                <a:latin typeface="David" panose="020E0502060401010101" pitchFamily="34" charset="-79"/>
                <a:cs typeface="David" panose="020E0502060401010101" pitchFamily="34" charset="-79"/>
              </a:rPr>
              <a:t>כַּבְּסֵנִי</a:t>
            </a:r>
            <a:r>
              <a:rPr lang="he-IL" sz="2400" dirty="0"/>
              <a:t> </a:t>
            </a:r>
            <a:r>
              <a:rPr lang="en-US" dirty="0"/>
              <a:t> </a:t>
            </a:r>
            <a:r>
              <a:rPr lang="en-US" dirty="0">
                <a:solidFill>
                  <a:schemeClr val="tx1"/>
                </a:solidFill>
              </a:rPr>
              <a:t>Wash me Ps 51.4</a:t>
            </a:r>
          </a:p>
          <a:p>
            <a:pPr marL="173038" indent="-173038" algn="l">
              <a:buFont typeface="Arial" panose="020B0604020202020204" pitchFamily="34" charset="0"/>
              <a:buChar char="•"/>
            </a:pPr>
            <a:r>
              <a:rPr lang="en-US" dirty="0">
                <a:solidFill>
                  <a:schemeClr val="tx1"/>
                </a:solidFill>
              </a:rPr>
              <a:t>The goal of Yom Kippur</a:t>
            </a:r>
          </a:p>
          <a:p>
            <a:pPr marL="173038" indent="-173038" algn="l">
              <a:buFont typeface="Arial" panose="020B0604020202020204" pitchFamily="34" charset="0"/>
              <a:buChar char="•"/>
            </a:pPr>
            <a:r>
              <a:rPr lang="en-US" dirty="0">
                <a:solidFill>
                  <a:schemeClr val="tx1"/>
                </a:solidFill>
              </a:rPr>
              <a:t>The content of Yom Kippur</a:t>
            </a:r>
          </a:p>
          <a:p>
            <a:pPr marL="173038" indent="-173038" algn="l">
              <a:buFont typeface="Arial" panose="020B0604020202020204" pitchFamily="34" charset="0"/>
              <a:buChar char="•"/>
            </a:pPr>
            <a:r>
              <a:rPr lang="en-US" dirty="0">
                <a:solidFill>
                  <a:schemeClr val="tx1"/>
                </a:solidFill>
              </a:rPr>
              <a:t>The deliverance of Yom Kippur</a:t>
            </a:r>
          </a:p>
        </p:txBody>
      </p:sp>
    </p:spTree>
    <p:extLst>
      <p:ext uri="{BB962C8B-B14F-4D97-AF65-F5344CB8AC3E}">
        <p14:creationId xmlns:p14="http://schemas.microsoft.com/office/powerpoint/2010/main" val="2999610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10624-0BF4-C863-CCF7-5B0CA38A51B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F464F9F-761B-9F22-0DF6-245BEAD394A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A5A0D1D-F6F2-5178-4285-41027DB1E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A5BEC33D-FBAB-7D4D-6B26-DC07E49C0B54}"/>
              </a:ext>
            </a:extLst>
          </p:cNvPr>
          <p:cNvSpPr txBox="1"/>
          <p:nvPr/>
        </p:nvSpPr>
        <p:spPr>
          <a:xfrm>
            <a:off x="228600" y="285750"/>
            <a:ext cx="8474170" cy="2677656"/>
          </a:xfrm>
          <a:prstGeom prst="rect">
            <a:avLst/>
          </a:prstGeom>
          <a:noFill/>
        </p:spPr>
        <p:txBody>
          <a:bodyPr wrap="square" rtlCol="0">
            <a:spAutoFit/>
          </a:bodyPr>
          <a:lstStyle/>
          <a:p>
            <a:pPr algn="l"/>
            <a:r>
              <a:rPr lang="en-US" i="1" dirty="0" err="1">
                <a:solidFill>
                  <a:schemeClr val="tx1"/>
                </a:solidFill>
              </a:rPr>
              <a:t>Kabseni</a:t>
            </a:r>
            <a:r>
              <a:rPr lang="en-US" dirty="0">
                <a:solidFill>
                  <a:schemeClr val="tx1"/>
                </a:solidFill>
              </a:rPr>
              <a:t> </a:t>
            </a:r>
            <a:r>
              <a:rPr lang="he-IL" sz="4800" b="1" dirty="0">
                <a:solidFill>
                  <a:schemeClr val="tx1"/>
                </a:solidFill>
                <a:latin typeface="David" panose="020E0502060401010101" pitchFamily="34" charset="-79"/>
                <a:cs typeface="David" panose="020E0502060401010101" pitchFamily="34" charset="-79"/>
              </a:rPr>
              <a:t>כַּבְּסֵנִי</a:t>
            </a:r>
            <a:r>
              <a:rPr lang="he-IL" sz="2400" dirty="0"/>
              <a:t> </a:t>
            </a:r>
            <a:r>
              <a:rPr lang="en-US" dirty="0"/>
              <a:t> </a:t>
            </a:r>
            <a:r>
              <a:rPr lang="en-US" dirty="0">
                <a:solidFill>
                  <a:schemeClr val="tx1"/>
                </a:solidFill>
              </a:rPr>
              <a:t>Wash me Ps 51.4</a:t>
            </a:r>
          </a:p>
          <a:p>
            <a:pPr marL="173038" indent="-173038" algn="l">
              <a:buFont typeface="Arial" panose="020B0604020202020204" pitchFamily="34" charset="0"/>
              <a:buChar char="•"/>
            </a:pPr>
            <a:r>
              <a:rPr lang="en-US" u="sng" dirty="0">
                <a:solidFill>
                  <a:srgbClr val="FFFF66"/>
                </a:solidFill>
              </a:rPr>
              <a:t>The goal of Yom Kippur</a:t>
            </a:r>
          </a:p>
          <a:p>
            <a:pPr marL="173038" indent="-173038" algn="l">
              <a:buFont typeface="Arial" panose="020B0604020202020204" pitchFamily="34" charset="0"/>
              <a:buChar char="•"/>
            </a:pPr>
            <a:r>
              <a:rPr lang="en-US" dirty="0">
                <a:solidFill>
                  <a:schemeClr val="tx1"/>
                </a:solidFill>
              </a:rPr>
              <a:t>The content of Yom Kippur</a:t>
            </a:r>
          </a:p>
          <a:p>
            <a:pPr marL="173038" indent="-173038" algn="l">
              <a:buFont typeface="Arial" panose="020B0604020202020204" pitchFamily="34" charset="0"/>
              <a:buChar char="•"/>
            </a:pPr>
            <a:r>
              <a:rPr lang="en-US" dirty="0">
                <a:solidFill>
                  <a:schemeClr val="tx1"/>
                </a:solidFill>
              </a:rPr>
              <a:t>The deliverance of Yom Kippur</a:t>
            </a:r>
          </a:p>
        </p:txBody>
      </p:sp>
    </p:spTree>
    <p:extLst>
      <p:ext uri="{BB962C8B-B14F-4D97-AF65-F5344CB8AC3E}">
        <p14:creationId xmlns:p14="http://schemas.microsoft.com/office/powerpoint/2010/main" val="915155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45F2-73B4-C567-2F93-A6636602A4C2}"/>
            </a:ext>
          </a:extLst>
        </p:cNvPr>
        <p:cNvGrpSpPr/>
        <p:nvPr/>
      </p:nvGrpSpPr>
      <p:grpSpPr>
        <a:xfrm>
          <a:off x="0" y="0"/>
          <a:ext cx="0" cy="0"/>
          <a:chOff x="0" y="0"/>
          <a:chExt cx="0" cy="0"/>
        </a:xfrm>
      </p:grpSpPr>
      <p:sp>
        <p:nvSpPr>
          <p:cNvPr id="839682" name="Rectangle 2">
            <a:extLst>
              <a:ext uri="{FF2B5EF4-FFF2-40B4-BE49-F238E27FC236}">
                <a16:creationId xmlns:a16="http://schemas.microsoft.com/office/drawing/2014/main" id="{870FF71C-5237-61B9-5A1A-31F209540833}"/>
              </a:ext>
            </a:extLst>
          </p:cNvPr>
          <p:cNvSpPr>
            <a:spLocks noGrp="1" noChangeArrowheads="1"/>
          </p:cNvSpPr>
          <p:nvPr>
            <p:ph type="subTitle" idx="1"/>
          </p:nvPr>
        </p:nvSpPr>
        <p:spPr>
          <a:xfrm>
            <a:off x="228600" y="209550"/>
            <a:ext cx="8686800" cy="4800600"/>
          </a:xfrm>
        </p:spPr>
        <p:txBody>
          <a:bodyPr anchor="t">
            <a:normAutofit/>
          </a:bodyPr>
          <a:lstStyle/>
          <a:p>
            <a:endParaRPr lang="en-US" dirty="0"/>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The goal of the day:</a:t>
            </a:r>
            <a:endParaRPr lang="en-US" sz="6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552640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4167E-41D7-D4C6-828F-9F27AFD6B8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2E02F4C-CA73-9052-E994-076C11C6DB87}"/>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Vayikra/Lev.16.21-22 </a:t>
            </a:r>
            <a:r>
              <a:rPr lang="en-US" sz="4000" dirty="0">
                <a:solidFill>
                  <a:schemeClr val="tx1"/>
                </a:solidFill>
                <a:latin typeface="Arial Rounded MT Bold" panose="020F0704030504030204" pitchFamily="34" charset="0"/>
              </a:rPr>
              <a:t>Aharon is to lay both his hands on the head of the live goat and confess over it </a:t>
            </a:r>
            <a:r>
              <a:rPr lang="en-US" sz="4000" u="sng" dirty="0">
                <a:solidFill>
                  <a:srgbClr val="FFFF66"/>
                </a:solidFill>
                <a:latin typeface="Arial Rounded MT Bold" panose="020F0704030504030204" pitchFamily="34" charset="0"/>
              </a:rPr>
              <a:t>all the transgressions, crimes and sins</a:t>
            </a:r>
            <a:r>
              <a:rPr lang="en-US" sz="4000" dirty="0">
                <a:solidFill>
                  <a:schemeClr val="tx1"/>
                </a:solidFill>
                <a:latin typeface="Arial Rounded MT Bold" panose="020F0704030504030204" pitchFamily="34" charset="0"/>
              </a:rPr>
              <a:t> of the people of Isra’el; he is to put them on the head of the goat</a:t>
            </a:r>
          </a:p>
        </p:txBody>
      </p:sp>
    </p:spTree>
    <p:extLst>
      <p:ext uri="{BB962C8B-B14F-4D97-AF65-F5344CB8AC3E}">
        <p14:creationId xmlns:p14="http://schemas.microsoft.com/office/powerpoint/2010/main" val="1212102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C5C6D-BFD8-A7BC-DB0D-3C9B85015EB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7719658-6B60-7D97-A89C-045723DE2C4F}"/>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69A4C9B-96B2-43EB-598B-C129FA3B00E2}"/>
              </a:ext>
            </a:extLst>
          </p:cNvPr>
          <p:cNvPicPr>
            <a:picLocks noChangeAspect="1"/>
          </p:cNvPicPr>
          <p:nvPr/>
        </p:nvPicPr>
        <p:blipFill>
          <a:blip r:embed="rId3"/>
          <a:srcRect l="58415"/>
          <a:stretch>
            <a:fillRect/>
          </a:stretch>
        </p:blipFill>
        <p:spPr>
          <a:xfrm>
            <a:off x="228600" y="590550"/>
            <a:ext cx="8808720" cy="2149301"/>
          </a:xfrm>
          <a:prstGeom prst="rect">
            <a:avLst/>
          </a:prstGeom>
        </p:spPr>
      </p:pic>
      <p:pic>
        <p:nvPicPr>
          <p:cNvPr id="5" name="Picture 4">
            <a:extLst>
              <a:ext uri="{FF2B5EF4-FFF2-40B4-BE49-F238E27FC236}">
                <a16:creationId xmlns:a16="http://schemas.microsoft.com/office/drawing/2014/main" id="{53DE334D-0640-B384-9213-5872BE5152D9}"/>
              </a:ext>
            </a:extLst>
          </p:cNvPr>
          <p:cNvPicPr>
            <a:picLocks noChangeAspect="1"/>
          </p:cNvPicPr>
          <p:nvPr/>
        </p:nvPicPr>
        <p:blipFill>
          <a:blip r:embed="rId3"/>
          <a:srcRect r="40703"/>
          <a:stretch>
            <a:fillRect/>
          </a:stretch>
        </p:blipFill>
        <p:spPr>
          <a:xfrm>
            <a:off x="-357643" y="3120852"/>
            <a:ext cx="9273043" cy="1586734"/>
          </a:xfrm>
          <a:prstGeom prst="rect">
            <a:avLst/>
          </a:prstGeom>
        </p:spPr>
      </p:pic>
    </p:spTree>
    <p:extLst>
      <p:ext uri="{BB962C8B-B14F-4D97-AF65-F5344CB8AC3E}">
        <p14:creationId xmlns:p14="http://schemas.microsoft.com/office/powerpoint/2010/main" val="3936315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1620E-A09D-E57C-05BE-5A84BF24C71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8BD693E-1137-D682-D9DD-34EB40D94143}"/>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Vayikra/Lev.16.21-22  </a:t>
            </a:r>
            <a:r>
              <a:rPr lang="en-US" sz="4000" dirty="0">
                <a:solidFill>
                  <a:schemeClr val="tx1"/>
                </a:solidFill>
                <a:latin typeface="Arial Rounded MT Bold" panose="020F0704030504030204" pitchFamily="34" charset="0"/>
              </a:rPr>
              <a:t>and then send it away into the desert with a man appointed for the purpose.  The goat will bear </a:t>
            </a:r>
            <a:r>
              <a:rPr lang="en-US" sz="4000" u="sng" dirty="0">
                <a:solidFill>
                  <a:srgbClr val="FFFF66"/>
                </a:solidFill>
                <a:latin typeface="Arial Rounded MT Bold" panose="020F0704030504030204" pitchFamily="34" charset="0"/>
              </a:rPr>
              <a:t>all their transgressions</a:t>
            </a:r>
            <a:r>
              <a:rPr lang="en-US" sz="4000" dirty="0">
                <a:solidFill>
                  <a:schemeClr val="tx1"/>
                </a:solidFill>
                <a:latin typeface="Arial Rounded MT Bold" panose="020F0704030504030204" pitchFamily="34" charset="0"/>
              </a:rPr>
              <a:t> away to some isolated place, and he is to let the goat go in the desert.</a:t>
            </a:r>
          </a:p>
        </p:txBody>
      </p:sp>
    </p:spTree>
    <p:extLst>
      <p:ext uri="{BB962C8B-B14F-4D97-AF65-F5344CB8AC3E}">
        <p14:creationId xmlns:p14="http://schemas.microsoft.com/office/powerpoint/2010/main" val="632805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D6690-E664-1C43-E5ED-5FA30A63CE8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DD5A1B7-775A-8C8A-5BAD-D201E47487EE}"/>
              </a:ext>
            </a:extLst>
          </p:cNvPr>
          <p:cNvSpPr>
            <a:spLocks noGrp="1"/>
          </p:cNvSpPr>
          <p:nvPr>
            <p:ph type="subTitle" idx="1"/>
          </p:nvPr>
        </p:nvSpPr>
        <p:spPr>
          <a:xfrm>
            <a:off x="228600" y="209550"/>
            <a:ext cx="8610600" cy="4800600"/>
          </a:xfrm>
        </p:spPr>
        <p:txBody>
          <a:bodyPr anchor="t">
            <a:normAutofit/>
          </a:bodyPr>
          <a:lstStyle/>
          <a:p>
            <a:pPr rtl="1"/>
            <a:r>
              <a:rPr lang="he-IL" sz="4400" b="1" dirty="0">
                <a:solidFill>
                  <a:srgbClr val="FFFF66"/>
                </a:solidFill>
                <a:latin typeface="David" panose="020E0502060401010101" pitchFamily="34" charset="-79"/>
                <a:cs typeface="David" panose="020E0502060401010101" pitchFamily="34" charset="-79"/>
              </a:rPr>
              <a:t>פֶּשַׁע </a:t>
            </a:r>
            <a:r>
              <a:rPr lang="en-US" sz="4000" i="1" dirty="0" err="1">
                <a:solidFill>
                  <a:srgbClr val="FFFF66"/>
                </a:solidFill>
                <a:latin typeface="Arial Rounded MT Bold" panose="020F0704030504030204" pitchFamily="34" charset="0"/>
              </a:rPr>
              <a:t>pesha</a:t>
            </a:r>
            <a:r>
              <a:rPr lang="en-US" sz="4400" b="1" dirty="0">
                <a:solidFill>
                  <a:srgbClr val="FFFF66"/>
                </a:solidFill>
                <a:latin typeface="David" panose="020E0502060401010101" pitchFamily="34" charset="-79"/>
                <a:cs typeface="David" panose="020E0502060401010101" pitchFamily="34" charset="-79"/>
              </a:rPr>
              <a:t> </a:t>
            </a:r>
            <a:r>
              <a:rPr lang="en-US" sz="4400" b="1" dirty="0">
                <a:solidFill>
                  <a:schemeClr val="tx1"/>
                </a:solidFill>
                <a:latin typeface="David" panose="020E0502060401010101" pitchFamily="34" charset="-79"/>
                <a:cs typeface="David" panose="020E0502060401010101" pitchFamily="34" charset="-79"/>
              </a:rPr>
              <a:t> </a:t>
            </a:r>
            <a:r>
              <a:rPr lang="he-IL" sz="44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crime, transgressions, rebellion, rebellious act, breach of trust, felony</a:t>
            </a:r>
            <a:endParaRPr lang="he-IL" sz="4000" dirty="0">
              <a:solidFill>
                <a:schemeClr val="tx1"/>
              </a:solidFill>
              <a:latin typeface="Arial Rounded MT Bold" panose="020F0704030504030204" pitchFamily="34" charset="0"/>
            </a:endParaRPr>
          </a:p>
          <a:p>
            <a:pPr rtl="1"/>
            <a:r>
              <a:rPr lang="he-IL" sz="4400" b="1" dirty="0">
                <a:solidFill>
                  <a:srgbClr val="FFFF66"/>
                </a:solidFill>
                <a:latin typeface="David" panose="020E0502060401010101" pitchFamily="34" charset="-79"/>
                <a:cs typeface="David" panose="020E0502060401010101" pitchFamily="34" charset="-79"/>
              </a:rPr>
              <a:t>עָווֹן    </a:t>
            </a:r>
            <a:r>
              <a:rPr lang="en-US" sz="4400" b="1" dirty="0">
                <a:solidFill>
                  <a:srgbClr val="FFFF66"/>
                </a:solidFill>
                <a:latin typeface="David" panose="020E0502060401010101" pitchFamily="34" charset="-79"/>
                <a:cs typeface="David" panose="020E0502060401010101" pitchFamily="34" charset="-79"/>
              </a:rPr>
              <a:t> </a:t>
            </a:r>
            <a:r>
              <a:rPr lang="en-US" sz="4400" i="1" dirty="0" err="1">
                <a:solidFill>
                  <a:srgbClr val="FFFF66"/>
                </a:solidFill>
                <a:latin typeface="Arial Rounded MT Bold" panose="020F0704030504030204" pitchFamily="34" charset="0"/>
              </a:rPr>
              <a:t>avon</a:t>
            </a:r>
            <a:r>
              <a:rPr lang="he-IL" sz="4400" i="1" dirty="0">
                <a:solidFill>
                  <a:srgbClr val="FFFF66"/>
                </a:solidFill>
                <a:latin typeface="Arial Rounded MT Bold" panose="020F0704030504030204" pitchFamily="34" charset="0"/>
              </a:rPr>
              <a:t>  </a:t>
            </a:r>
            <a:endParaRPr lang="en-US" sz="4400" b="1" dirty="0">
              <a:solidFill>
                <a:srgbClr val="FFFF66"/>
              </a:solidFill>
              <a:latin typeface="David" panose="020E0502060401010101" pitchFamily="34" charset="-79"/>
              <a:cs typeface="David" panose="020E0502060401010101" pitchFamily="34" charset="-79"/>
            </a:endParaRPr>
          </a:p>
          <a:p>
            <a:pPr algn="r" rtl="1"/>
            <a:r>
              <a:rPr lang="en-US" sz="4000" dirty="0">
                <a:solidFill>
                  <a:schemeClr val="tx1"/>
                </a:solidFill>
                <a:latin typeface="Arial Rounded MT Bold" panose="020F0704030504030204" pitchFamily="34" charset="0"/>
              </a:rPr>
              <a:t>sin, transgression ; (criminal law) misdemeanor, iniquity, trouble, offence </a:t>
            </a:r>
          </a:p>
        </p:txBody>
      </p:sp>
    </p:spTree>
    <p:extLst>
      <p:ext uri="{BB962C8B-B14F-4D97-AF65-F5344CB8AC3E}">
        <p14:creationId xmlns:p14="http://schemas.microsoft.com/office/powerpoint/2010/main" val="1188257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BE521-E93B-1F50-779F-9CCD5498CA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A7CB2BD-D38A-692F-2FE1-E478A6AAC591}"/>
              </a:ext>
            </a:extLst>
          </p:cNvPr>
          <p:cNvSpPr>
            <a:spLocks noGrp="1"/>
          </p:cNvSpPr>
          <p:nvPr>
            <p:ph type="subTitle" idx="1"/>
          </p:nvPr>
        </p:nvSpPr>
        <p:spPr>
          <a:xfrm>
            <a:off x="228600" y="209550"/>
            <a:ext cx="8610600" cy="4800600"/>
          </a:xfrm>
        </p:spPr>
        <p:txBody>
          <a:bodyPr anchor="t">
            <a:normAutofit/>
          </a:bodyPr>
          <a:lstStyle/>
          <a:p>
            <a:pPr rtl="1"/>
            <a:r>
              <a:rPr lang="he-IL" sz="4400" b="1" dirty="0">
                <a:solidFill>
                  <a:srgbClr val="FFFF66"/>
                </a:solidFill>
                <a:latin typeface="David" panose="020E0502060401010101" pitchFamily="34" charset="-79"/>
                <a:cs typeface="David" panose="020E0502060401010101" pitchFamily="34" charset="-79"/>
              </a:rPr>
              <a:t>חָטָאתִי</a:t>
            </a:r>
            <a:r>
              <a:rPr lang="en-US" sz="4400" b="1" dirty="0">
                <a:solidFill>
                  <a:srgbClr val="FFFF66"/>
                </a:solidFill>
                <a:latin typeface="David" panose="020E0502060401010101" pitchFamily="34" charset="-79"/>
                <a:cs typeface="David" panose="020E0502060401010101" pitchFamily="34" charset="-79"/>
              </a:rPr>
              <a:t> </a:t>
            </a:r>
            <a:r>
              <a:rPr lang="en-US" sz="4400" i="1" dirty="0" err="1">
                <a:solidFill>
                  <a:srgbClr val="FFFF66"/>
                </a:solidFill>
                <a:latin typeface="Arial Rounded MT Bold" panose="020F0704030504030204" pitchFamily="34" charset="0"/>
              </a:rPr>
              <a:t>khatati</a:t>
            </a:r>
            <a:r>
              <a:rPr lang="en-US" sz="4400" i="1" dirty="0">
                <a:solidFill>
                  <a:srgbClr val="FFFF66"/>
                </a:solidFill>
                <a:latin typeface="Arial Rounded MT Bold" panose="020F0704030504030204" pitchFamily="34" charset="0"/>
              </a:rPr>
              <a:t>  </a:t>
            </a:r>
          </a:p>
          <a:p>
            <a:pPr rtl="1"/>
            <a:r>
              <a:rPr lang="en-US" sz="4400" b="1" dirty="0">
                <a:solidFill>
                  <a:srgbClr val="FFFF66"/>
                </a:solidFill>
                <a:latin typeface="David" panose="020E0502060401010101" pitchFamily="34" charset="-79"/>
                <a:cs typeface="David" panose="020E0502060401010101" pitchFamily="34" charset="-79"/>
              </a:rPr>
              <a:t>  </a:t>
            </a:r>
            <a:r>
              <a:rPr lang="he-IL" sz="4400" b="1" dirty="0">
                <a:solidFill>
                  <a:srgbClr val="FFFF66"/>
                </a:solidFill>
                <a:latin typeface="David" panose="020E0502060401010101" pitchFamily="34" charset="-79"/>
                <a:cs typeface="David" panose="020E0502060401010101" pitchFamily="34" charset="-79"/>
              </a:rPr>
              <a:t> </a:t>
            </a:r>
            <a:r>
              <a:rPr lang="en-US" sz="4400" b="1" dirty="0">
                <a:solidFill>
                  <a:srgbClr val="FFFF66"/>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sin, transgress, miss </a:t>
            </a:r>
          </a:p>
        </p:txBody>
      </p:sp>
    </p:spTree>
    <p:extLst>
      <p:ext uri="{BB962C8B-B14F-4D97-AF65-F5344CB8AC3E}">
        <p14:creationId xmlns:p14="http://schemas.microsoft.com/office/powerpoint/2010/main" val="1667746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a:extLst>
              <a:ext uri="{FF2B5EF4-FFF2-40B4-BE49-F238E27FC236}">
                <a16:creationId xmlns:a16="http://schemas.microsoft.com/office/drawing/2014/main" id="{7B8D4289-98E1-AE67-E281-66E50E9CCA93}"/>
              </a:ext>
            </a:extLst>
          </p:cNvPr>
          <p:cNvSpPr>
            <a:spLocks noGrp="1" noChangeArrowheads="1"/>
          </p:cNvSpPr>
          <p:nvPr>
            <p:ph type="subTitle" idx="1"/>
          </p:nvPr>
        </p:nvSpPr>
        <p:spPr>
          <a:xfrm>
            <a:off x="1143000" y="0"/>
            <a:ext cx="6858000" cy="5143500"/>
          </a:xfrm>
        </p:spPr>
        <p:txBody>
          <a:bodyPr/>
          <a:lstStyle/>
          <a:p>
            <a:r>
              <a:rPr lang="en-US" altLang="en-US">
                <a:ea typeface="Arial Unicode MS" pitchFamily="34" charset="-128"/>
              </a:rPr>
              <a:t> </a:t>
            </a:r>
          </a:p>
        </p:txBody>
      </p:sp>
      <p:pic>
        <p:nvPicPr>
          <p:cNvPr id="539651" name="Picture 3">
            <a:extLst>
              <a:ext uri="{FF2B5EF4-FFF2-40B4-BE49-F238E27FC236}">
                <a16:creationId xmlns:a16="http://schemas.microsoft.com/office/drawing/2014/main" id="{9B890630-6F03-D26E-5045-A0D7ACEC3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938" t="30208" r="38281" b="31250"/>
          <a:stretch>
            <a:fillRect/>
          </a:stretch>
        </p:blipFill>
        <p:spPr bwMode="auto">
          <a:xfrm>
            <a:off x="174643" y="21432"/>
            <a:ext cx="8897200" cy="506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ED676E60-CB7C-817D-E9BE-B77EA52B2FB8}"/>
              </a:ext>
            </a:extLst>
          </p:cNvPr>
          <p:cNvSpPr>
            <a:spLocks noGrp="1" noChangeArrowheads="1"/>
          </p:cNvSpPr>
          <p:nvPr>
            <p:ph type="subTitle" idx="1"/>
          </p:nvPr>
        </p:nvSpPr>
        <p:spPr>
          <a:xfrm>
            <a:off x="1143000" y="0"/>
            <a:ext cx="6858000" cy="5143500"/>
          </a:xfrm>
        </p:spPr>
        <p:txBody>
          <a:bodyPr/>
          <a:lstStyle/>
          <a:p>
            <a:pPr algn="l"/>
            <a:r>
              <a:rPr lang="en-US" altLang="en-US">
                <a:ea typeface="Arial Unicode MS" pitchFamily="34" charset="-128"/>
              </a:rPr>
              <a:t> </a:t>
            </a:r>
          </a:p>
        </p:txBody>
      </p:sp>
      <p:pic>
        <p:nvPicPr>
          <p:cNvPr id="541699" name="Picture 3">
            <a:extLst>
              <a:ext uri="{FF2B5EF4-FFF2-40B4-BE49-F238E27FC236}">
                <a16:creationId xmlns:a16="http://schemas.microsoft.com/office/drawing/2014/main" id="{4C2A0C16-BA2C-E2F0-1D52-5A42B7358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0957"/>
            <a:ext cx="5943600" cy="5205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a:extLst>
              <a:ext uri="{FF2B5EF4-FFF2-40B4-BE49-F238E27FC236}">
                <a16:creationId xmlns:a16="http://schemas.microsoft.com/office/drawing/2014/main" id="{22143880-A3BA-8162-095C-6CA297652BD7}"/>
              </a:ext>
            </a:extLst>
          </p:cNvPr>
          <p:cNvSpPr>
            <a:spLocks noGrp="1" noChangeArrowheads="1"/>
          </p:cNvSpPr>
          <p:nvPr>
            <p:ph type="subTitle" idx="1"/>
          </p:nvPr>
        </p:nvSpPr>
        <p:spPr>
          <a:xfrm>
            <a:off x="1143000" y="0"/>
            <a:ext cx="6858000" cy="5143500"/>
          </a:xfrm>
        </p:spPr>
        <p:txBody>
          <a:bodyPr/>
          <a:lstStyle/>
          <a:p>
            <a:r>
              <a:rPr lang="en-US" altLang="en-US">
                <a:ea typeface="Arial Unicode MS" pitchFamily="34" charset="-128"/>
              </a:rPr>
              <a:t> </a:t>
            </a:r>
          </a:p>
        </p:txBody>
      </p:sp>
      <p:pic>
        <p:nvPicPr>
          <p:cNvPr id="545795" name="Picture 3">
            <a:extLst>
              <a:ext uri="{FF2B5EF4-FFF2-40B4-BE49-F238E27FC236}">
                <a16:creationId xmlns:a16="http://schemas.microsoft.com/office/drawing/2014/main" id="{D280C2E9-0F8A-FC80-8468-4B9E24E74D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938" t="30208" r="38281" b="27083"/>
          <a:stretch>
            <a:fillRect/>
          </a:stretch>
        </p:blipFill>
        <p:spPr bwMode="auto">
          <a:xfrm>
            <a:off x="381000" y="0"/>
            <a:ext cx="8196933"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1938" name="Picture 2">
            <a:extLst>
              <a:ext uri="{FF2B5EF4-FFF2-40B4-BE49-F238E27FC236}">
                <a16:creationId xmlns:a16="http://schemas.microsoft.com/office/drawing/2014/main" id="{0C1EAAE7-7AED-F4BA-7E3B-A47199181C99}"/>
              </a:ext>
            </a:extLst>
          </p:cNvPr>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l="20833" t="30000" r="48334" b="2222"/>
          <a:stretch>
            <a:fillRect/>
          </a:stretch>
        </p:blipFill>
        <p:spPr>
          <a:xfrm>
            <a:off x="2502694" y="0"/>
            <a:ext cx="3119438" cy="51435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a:extLst>
              <a:ext uri="{FF2B5EF4-FFF2-40B4-BE49-F238E27FC236}">
                <a16:creationId xmlns:a16="http://schemas.microsoft.com/office/drawing/2014/main" id="{FE592CE8-6F42-E9EE-65D6-582B77807A60}"/>
              </a:ext>
            </a:extLst>
          </p:cNvPr>
          <p:cNvSpPr>
            <a:spLocks noGrp="1" noChangeArrowheads="1"/>
          </p:cNvSpPr>
          <p:nvPr>
            <p:ph type="subTitle" idx="1"/>
          </p:nvPr>
        </p:nvSpPr>
        <p:spPr>
          <a:xfrm>
            <a:off x="1143000" y="0"/>
            <a:ext cx="6858000" cy="5143500"/>
          </a:xfrm>
        </p:spPr>
        <p:txBody>
          <a:bodyPr/>
          <a:lstStyle/>
          <a:p>
            <a:pPr algn="l"/>
            <a:r>
              <a:rPr lang="en-US" altLang="en-US">
                <a:ea typeface="Arial Unicode MS" pitchFamily="34" charset="-128"/>
              </a:rPr>
              <a:t> </a:t>
            </a:r>
          </a:p>
        </p:txBody>
      </p:sp>
      <p:pic>
        <p:nvPicPr>
          <p:cNvPr id="553987" name="Picture 3">
            <a:extLst>
              <a:ext uri="{FF2B5EF4-FFF2-40B4-BE49-F238E27FC236}">
                <a16:creationId xmlns:a16="http://schemas.microsoft.com/office/drawing/2014/main" id="{F81D4C48-77A7-85F0-2895-493D3AD3E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460" y="0"/>
            <a:ext cx="3373040" cy="5314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034" name="Picture 2">
            <a:extLst>
              <a:ext uri="{FF2B5EF4-FFF2-40B4-BE49-F238E27FC236}">
                <a16:creationId xmlns:a16="http://schemas.microsoft.com/office/drawing/2014/main" id="{41642D50-2C50-ECD1-2BDD-A06A61C85E2D}"/>
              </a:ext>
            </a:extLst>
          </p:cNvPr>
          <p:cNvPicPr>
            <a:picLocks noGrp="1" noChangeAspect="1" noChangeArrowheads="1"/>
          </p:cNvPicPr>
          <p:nvPr>
            <p:ph type="subTitle" idx="1"/>
          </p:nvPr>
        </p:nvPicPr>
        <p:blipFill>
          <a:blip r:embed="rId3">
            <a:extLst>
              <a:ext uri="{28A0092B-C50C-407E-A947-70E740481C1C}">
                <a14:useLocalDpi xmlns:a14="http://schemas.microsoft.com/office/drawing/2010/main" val="0"/>
              </a:ext>
            </a:extLst>
          </a:blip>
          <a:srcRect l="19167" t="30000" r="46667" b="2222"/>
          <a:stretch>
            <a:fillRect/>
          </a:stretch>
        </p:blipFill>
        <p:spPr>
          <a:xfrm>
            <a:off x="2380060" y="0"/>
            <a:ext cx="3457575" cy="51435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95FD-8AB7-F229-426C-E14986F44CB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EE46482-DC8D-01AF-609C-85A88A48CA4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C0B46977-F813-3794-D18E-64246C3D7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1622086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DE741-ECA7-1634-F1EF-CA67F101CFC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EEF2282-BD39-FEE5-413A-F3673481622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468BF5B-1924-F4E0-3FCD-1E5F08D84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32B446D7-AE03-EE1A-828F-3BBDC32DEC60}"/>
              </a:ext>
            </a:extLst>
          </p:cNvPr>
          <p:cNvSpPr txBox="1"/>
          <p:nvPr/>
        </p:nvSpPr>
        <p:spPr>
          <a:xfrm>
            <a:off x="228600" y="285750"/>
            <a:ext cx="8474170" cy="2677656"/>
          </a:xfrm>
          <a:prstGeom prst="rect">
            <a:avLst/>
          </a:prstGeom>
          <a:noFill/>
        </p:spPr>
        <p:txBody>
          <a:bodyPr wrap="square" rtlCol="0">
            <a:spAutoFit/>
          </a:bodyPr>
          <a:lstStyle/>
          <a:p>
            <a:pPr algn="l"/>
            <a:r>
              <a:rPr lang="en-US" i="1" dirty="0" err="1">
                <a:solidFill>
                  <a:schemeClr val="tx1"/>
                </a:solidFill>
              </a:rPr>
              <a:t>Kabseni</a:t>
            </a:r>
            <a:r>
              <a:rPr lang="en-US" dirty="0">
                <a:solidFill>
                  <a:schemeClr val="tx1"/>
                </a:solidFill>
              </a:rPr>
              <a:t> </a:t>
            </a:r>
            <a:r>
              <a:rPr lang="he-IL" sz="4800" b="1" dirty="0">
                <a:solidFill>
                  <a:schemeClr val="tx1"/>
                </a:solidFill>
                <a:latin typeface="David" panose="020E0502060401010101" pitchFamily="34" charset="-79"/>
                <a:cs typeface="David" panose="020E0502060401010101" pitchFamily="34" charset="-79"/>
              </a:rPr>
              <a:t>כַּבְּסֵנִי</a:t>
            </a:r>
            <a:r>
              <a:rPr lang="he-IL" sz="2400" dirty="0"/>
              <a:t> </a:t>
            </a:r>
            <a:r>
              <a:rPr lang="en-US" dirty="0"/>
              <a:t> </a:t>
            </a:r>
            <a:r>
              <a:rPr lang="en-US" dirty="0">
                <a:solidFill>
                  <a:schemeClr val="tx1"/>
                </a:solidFill>
              </a:rPr>
              <a:t>Wash me Ps 51.4</a:t>
            </a:r>
          </a:p>
          <a:p>
            <a:pPr marL="173038" indent="-173038" algn="l">
              <a:buFont typeface="Arial" panose="020B0604020202020204" pitchFamily="34" charset="0"/>
              <a:buChar char="•"/>
            </a:pPr>
            <a:r>
              <a:rPr lang="en-US" dirty="0">
                <a:solidFill>
                  <a:schemeClr val="tx1"/>
                </a:solidFill>
              </a:rPr>
              <a:t>The goal of Yom Kippur</a:t>
            </a:r>
          </a:p>
          <a:p>
            <a:pPr marL="173038" indent="-173038" algn="l">
              <a:buFont typeface="Arial" panose="020B0604020202020204" pitchFamily="34" charset="0"/>
              <a:buChar char="•"/>
            </a:pPr>
            <a:r>
              <a:rPr lang="en-US" u="sng" dirty="0">
                <a:solidFill>
                  <a:srgbClr val="FFFF66"/>
                </a:solidFill>
              </a:rPr>
              <a:t>The content of Yom Kippur</a:t>
            </a:r>
          </a:p>
          <a:p>
            <a:pPr marL="173038" indent="-173038" algn="l">
              <a:buFont typeface="Arial" panose="020B0604020202020204" pitchFamily="34" charset="0"/>
              <a:buChar char="•"/>
            </a:pPr>
            <a:r>
              <a:rPr lang="en-US" dirty="0">
                <a:solidFill>
                  <a:schemeClr val="tx1"/>
                </a:solidFill>
              </a:rPr>
              <a:t>The deliverance of Yom Kippur</a:t>
            </a:r>
          </a:p>
        </p:txBody>
      </p:sp>
    </p:spTree>
    <p:extLst>
      <p:ext uri="{BB962C8B-B14F-4D97-AF65-F5344CB8AC3E}">
        <p14:creationId xmlns:p14="http://schemas.microsoft.com/office/powerpoint/2010/main" val="1667699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ECF58-A9F0-6794-5325-62D3FBDE6FF6}"/>
            </a:ext>
          </a:extLst>
        </p:cNvPr>
        <p:cNvGrpSpPr/>
        <p:nvPr/>
      </p:nvGrpSpPr>
      <p:grpSpPr>
        <a:xfrm>
          <a:off x="0" y="0"/>
          <a:ext cx="0" cy="0"/>
          <a:chOff x="0" y="0"/>
          <a:chExt cx="0" cy="0"/>
        </a:xfrm>
      </p:grpSpPr>
      <p:sp>
        <p:nvSpPr>
          <p:cNvPr id="839682" name="Rectangle 2">
            <a:extLst>
              <a:ext uri="{FF2B5EF4-FFF2-40B4-BE49-F238E27FC236}">
                <a16:creationId xmlns:a16="http://schemas.microsoft.com/office/drawing/2014/main" id="{3B902C83-80F2-EF95-9146-2A7504213D9B}"/>
              </a:ext>
            </a:extLst>
          </p:cNvPr>
          <p:cNvSpPr>
            <a:spLocks noGrp="1" noChangeArrowheads="1"/>
          </p:cNvSpPr>
          <p:nvPr>
            <p:ph type="subTitle" idx="1"/>
          </p:nvPr>
        </p:nvSpPr>
        <p:spPr>
          <a:xfrm>
            <a:off x="228600" y="209550"/>
            <a:ext cx="8686800" cy="4800600"/>
          </a:xfrm>
        </p:spPr>
        <p:txBody>
          <a:bodyPr anchor="t">
            <a:normAutofit/>
          </a:bodyPr>
          <a:lstStyle/>
          <a:p>
            <a:endParaRPr lang="en-US" dirty="0"/>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Full repentance </a:t>
            </a:r>
          </a:p>
          <a:p>
            <a:pPr algn="ctr"/>
            <a:r>
              <a:rPr lang="en-US" sz="4000" dirty="0">
                <a:solidFill>
                  <a:schemeClr val="tx1"/>
                </a:solidFill>
                <a:latin typeface="Arial Rounded MT Bold" panose="020F0704030504030204" pitchFamily="34" charset="0"/>
              </a:rPr>
              <a:t>and Freedom</a:t>
            </a:r>
          </a:p>
        </p:txBody>
      </p:sp>
    </p:spTree>
    <p:extLst>
      <p:ext uri="{BB962C8B-B14F-4D97-AF65-F5344CB8AC3E}">
        <p14:creationId xmlns:p14="http://schemas.microsoft.com/office/powerpoint/2010/main" val="184834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1E1AF-062A-F66A-BFC8-AF159A5FE64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7C8DC7C-2C49-3882-F396-3DAB0EC9538E}"/>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T’hillim / Ps 139.23-24</a:t>
            </a:r>
            <a:r>
              <a:rPr lang="en-US" sz="4000" dirty="0">
                <a:solidFill>
                  <a:schemeClr val="tx1"/>
                </a:solidFill>
                <a:latin typeface="Arial Rounded MT Bold" panose="020F0704030504030204" pitchFamily="34" charset="0"/>
              </a:rPr>
              <a:t> Examine me, God, and know my heart; test me, and know my thoughts.  See if there is in me any </a:t>
            </a:r>
            <a:r>
              <a:rPr lang="en-US" sz="4000" u="sng" dirty="0">
                <a:solidFill>
                  <a:srgbClr val="FFFF66"/>
                </a:solidFill>
                <a:latin typeface="Arial Rounded MT Bold" panose="020F0704030504030204" pitchFamily="34" charset="0"/>
              </a:rPr>
              <a:t>hurtful</a:t>
            </a:r>
            <a:r>
              <a:rPr lang="en-US" sz="4000" dirty="0">
                <a:solidFill>
                  <a:schemeClr val="tx1"/>
                </a:solidFill>
                <a:latin typeface="Arial Rounded MT Bold" panose="020F0704030504030204" pitchFamily="34" charset="0"/>
              </a:rPr>
              <a:t> way, and lead me along the eternal way.</a:t>
            </a:r>
          </a:p>
          <a:p>
            <a:pPr algn="l"/>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B5219706-A2F9-C76B-97A1-FEE739197411}"/>
              </a:ext>
            </a:extLst>
          </p:cNvPr>
          <p:cNvPicPr>
            <a:picLocks noChangeAspect="1"/>
          </p:cNvPicPr>
          <p:nvPr/>
        </p:nvPicPr>
        <p:blipFill>
          <a:blip r:embed="rId3"/>
          <a:stretch>
            <a:fillRect/>
          </a:stretch>
        </p:blipFill>
        <p:spPr>
          <a:xfrm>
            <a:off x="381000" y="3152231"/>
            <a:ext cx="8153400" cy="1682723"/>
          </a:xfrm>
          <a:prstGeom prst="rect">
            <a:avLst/>
          </a:prstGeom>
        </p:spPr>
      </p:pic>
      <p:sp>
        <p:nvSpPr>
          <p:cNvPr id="5" name="Rectangle: Rounded Corners 4">
            <a:extLst>
              <a:ext uri="{FF2B5EF4-FFF2-40B4-BE49-F238E27FC236}">
                <a16:creationId xmlns:a16="http://schemas.microsoft.com/office/drawing/2014/main" id="{E0A74C4C-00B8-93A0-6FFD-6474928030F2}"/>
              </a:ext>
            </a:extLst>
          </p:cNvPr>
          <p:cNvSpPr/>
          <p:nvPr/>
        </p:nvSpPr>
        <p:spPr>
          <a:xfrm>
            <a:off x="2362200" y="3257550"/>
            <a:ext cx="1066800" cy="1066800"/>
          </a:xfrm>
          <a:prstGeom prst="roundRect">
            <a:avLst/>
          </a:prstGeom>
          <a:noFill/>
          <a:ln w="4762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2055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A5FB-79AE-1BCE-0208-BC8E187BA03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8CE5F0F-045B-F9CC-6F8D-9ADB407A5F05}"/>
              </a:ext>
            </a:extLst>
          </p:cNvPr>
          <p:cNvSpPr>
            <a:spLocks noGrp="1"/>
          </p:cNvSpPr>
          <p:nvPr>
            <p:ph type="subTitle" idx="1"/>
          </p:nvPr>
        </p:nvSpPr>
        <p:spPr>
          <a:xfrm>
            <a:off x="228600" y="209550"/>
            <a:ext cx="8610600" cy="4800600"/>
          </a:xfrm>
        </p:spPr>
        <p:txBody>
          <a:bodyPr anchor="t">
            <a:normAutofit/>
          </a:bodyPr>
          <a:lstStyle/>
          <a:p>
            <a:pPr algn="l"/>
            <a:r>
              <a:rPr lang="he-IL" sz="4400" b="1" dirty="0">
                <a:solidFill>
                  <a:schemeClr val="tx1"/>
                </a:solidFill>
                <a:latin typeface="David" panose="020E0502060401010101" pitchFamily="34" charset="-79"/>
                <a:cs typeface="David" panose="020E0502060401010101" pitchFamily="34" charset="-79"/>
              </a:rPr>
              <a:t>ע</a:t>
            </a:r>
            <a:r>
              <a:rPr lang="he-IL" sz="4400" b="1" dirty="0">
                <a:solidFill>
                  <a:srgbClr val="FFFF66"/>
                </a:solidFill>
                <a:latin typeface="David" panose="020E0502060401010101" pitchFamily="34" charset="-79"/>
                <a:cs typeface="David" panose="020E0502060401010101" pitchFamily="34" charset="-79"/>
              </a:rPr>
              <a:t>ֹצֶב</a:t>
            </a:r>
            <a:r>
              <a:rPr lang="en-US" sz="4000" dirty="0">
                <a:solidFill>
                  <a:srgbClr val="FFFF66"/>
                </a:solidFill>
                <a:latin typeface="Arial Rounded MT Bold" panose="020F0704030504030204" pitchFamily="34" charset="0"/>
              </a:rPr>
              <a:t> </a:t>
            </a:r>
            <a:r>
              <a:rPr lang="en-US" sz="4000" i="1" dirty="0" err="1">
                <a:solidFill>
                  <a:srgbClr val="FFFF66"/>
                </a:solidFill>
                <a:latin typeface="Arial Rounded MT Bold" panose="020F0704030504030204" pitchFamily="34" charset="0"/>
              </a:rPr>
              <a:t>otsev</a:t>
            </a:r>
            <a:r>
              <a:rPr lang="en-US" sz="4000" i="1" dirty="0">
                <a:solidFill>
                  <a:srgbClr val="FFFF66"/>
                </a:solidFill>
                <a:latin typeface="Arial Rounded MT Bold" panose="020F0704030504030204" pitchFamily="34" charset="0"/>
              </a:rPr>
              <a:t> </a:t>
            </a:r>
            <a:r>
              <a:rPr lang="en-US" sz="4000" dirty="0">
                <a:solidFill>
                  <a:schemeClr val="tx1"/>
                </a:solidFill>
                <a:latin typeface="Arial Rounded MT Bold" panose="020F0704030504030204" pitchFamily="34" charset="0"/>
              </a:rPr>
              <a:t>evokes inward ache that arises from wounding, toil, or grief and may surface as a “hurtful way” (Psalm 139:24) or the physical and societal misery imposed by </a:t>
            </a:r>
            <a:r>
              <a:rPr lang="en-US" sz="4000" u="sng" dirty="0">
                <a:solidFill>
                  <a:srgbClr val="FFFF66"/>
                </a:solidFill>
                <a:latin typeface="Arial Rounded MT Bold" panose="020F0704030504030204" pitchFamily="34" charset="0"/>
              </a:rPr>
              <a:t>oppressive</a:t>
            </a:r>
            <a:r>
              <a:rPr lang="en-US" sz="4000" dirty="0">
                <a:solidFill>
                  <a:schemeClr val="tx1"/>
                </a:solidFill>
                <a:latin typeface="Arial Rounded MT Bold" panose="020F0704030504030204" pitchFamily="34" charset="0"/>
              </a:rPr>
              <a:t> powers (Isaiah 14:3). </a:t>
            </a:r>
          </a:p>
        </p:txBody>
      </p:sp>
    </p:spTree>
    <p:extLst>
      <p:ext uri="{BB962C8B-B14F-4D97-AF65-F5344CB8AC3E}">
        <p14:creationId xmlns:p14="http://schemas.microsoft.com/office/powerpoint/2010/main" val="1585790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2CD0-6085-997C-42DE-0A39C2D1AB2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6E48E4-5BDB-20FC-12C4-B4B670AA034E}"/>
              </a:ext>
            </a:extLst>
          </p:cNvPr>
          <p:cNvSpPr>
            <a:spLocks noGrp="1"/>
          </p:cNvSpPr>
          <p:nvPr>
            <p:ph type="subTitle" idx="1"/>
          </p:nvPr>
        </p:nvSpPr>
        <p:spPr>
          <a:xfrm>
            <a:off x="228600" y="209550"/>
            <a:ext cx="8610600" cy="4800600"/>
          </a:xfrm>
        </p:spPr>
        <p:txBody>
          <a:bodyPr anchor="t">
            <a:normAutofit/>
          </a:bodyPr>
          <a:lstStyle/>
          <a:p>
            <a:pPr algn="l"/>
            <a:r>
              <a:rPr lang="he-IL" sz="4400" b="1" dirty="0">
                <a:solidFill>
                  <a:schemeClr val="tx1"/>
                </a:solidFill>
                <a:latin typeface="David" panose="020E0502060401010101" pitchFamily="34" charset="-79"/>
                <a:cs typeface="David" panose="020E0502060401010101" pitchFamily="34" charset="-79"/>
              </a:rPr>
              <a:t>ע</a:t>
            </a:r>
            <a:r>
              <a:rPr lang="he-IL" sz="4400" b="1" dirty="0">
                <a:solidFill>
                  <a:srgbClr val="FFFF66"/>
                </a:solidFill>
                <a:latin typeface="David" panose="020E0502060401010101" pitchFamily="34" charset="-79"/>
                <a:cs typeface="David" panose="020E0502060401010101" pitchFamily="34" charset="-79"/>
              </a:rPr>
              <a:t>ֹצֶב</a:t>
            </a:r>
            <a:r>
              <a:rPr lang="en-US" sz="4000" dirty="0">
                <a:solidFill>
                  <a:srgbClr val="FFFF66"/>
                </a:solidFill>
                <a:latin typeface="Arial Rounded MT Bold" panose="020F0704030504030204" pitchFamily="34" charset="0"/>
              </a:rPr>
              <a:t> </a:t>
            </a:r>
            <a:r>
              <a:rPr lang="en-US" sz="4000" i="1" dirty="0" err="1">
                <a:solidFill>
                  <a:srgbClr val="FFFF66"/>
                </a:solidFill>
                <a:latin typeface="Arial Rounded MT Bold" panose="020F0704030504030204" pitchFamily="34" charset="0"/>
              </a:rPr>
              <a:t>otsev</a:t>
            </a:r>
            <a:r>
              <a:rPr lang="en-US" sz="4000" i="1" dirty="0">
                <a:solidFill>
                  <a:srgbClr val="FFFF66"/>
                </a:solidFill>
                <a:latin typeface="Arial Rounded MT Bold" panose="020F0704030504030204" pitchFamily="34" charset="0"/>
              </a:rPr>
              <a:t> </a:t>
            </a:r>
            <a:r>
              <a:rPr lang="en-US" sz="4000" dirty="0">
                <a:solidFill>
                  <a:schemeClr val="tx1"/>
                </a:solidFill>
                <a:latin typeface="Arial Rounded MT Bold" panose="020F0704030504030204" pitchFamily="34" charset="0"/>
              </a:rPr>
              <a:t>Though rooted in personal experience, the term readily broadens to corporate suffering and ultimately to the universal </a:t>
            </a:r>
            <a:r>
              <a:rPr lang="en-US" sz="4000" u="sng" dirty="0">
                <a:solidFill>
                  <a:srgbClr val="FFFF66"/>
                </a:solidFill>
                <a:latin typeface="Arial Rounded MT Bold" panose="020F0704030504030204" pitchFamily="34" charset="0"/>
              </a:rPr>
              <a:t>burden of sin’s consequences.</a:t>
            </a:r>
          </a:p>
        </p:txBody>
      </p:sp>
    </p:spTree>
    <p:extLst>
      <p:ext uri="{BB962C8B-B14F-4D97-AF65-F5344CB8AC3E}">
        <p14:creationId xmlns:p14="http://schemas.microsoft.com/office/powerpoint/2010/main" val="750906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D9A05-82D8-DA11-D6C3-6272B51F244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8429C6-0D09-1C71-BF57-48DCA112F1F3}"/>
              </a:ext>
            </a:extLst>
          </p:cNvPr>
          <p:cNvSpPr>
            <a:spLocks noGrp="1"/>
          </p:cNvSpPr>
          <p:nvPr>
            <p:ph type="subTitle" idx="1"/>
          </p:nvPr>
        </p:nvSpPr>
        <p:spPr>
          <a:xfrm>
            <a:off x="228600" y="209550"/>
            <a:ext cx="8610600" cy="4800600"/>
          </a:xfrm>
        </p:spPr>
        <p:txBody>
          <a:bodyPr anchor="t">
            <a:normAutofit/>
          </a:bodyPr>
          <a:lstStyle/>
          <a:p>
            <a:pPr algn="l"/>
            <a:endParaRPr lang="en-US" sz="1800" dirty="0">
              <a:solidFill>
                <a:schemeClr val="tx1"/>
              </a:solidFill>
              <a:latin typeface="Arial Rounded MT Bold" panose="020F0704030504030204" pitchFamily="34" charset="0"/>
            </a:endParaRPr>
          </a:p>
          <a:p>
            <a:pPr algn="l"/>
            <a:r>
              <a:rPr lang="en-US" sz="4000" baseline="30000" dirty="0">
                <a:solidFill>
                  <a:schemeClr val="tx1"/>
                </a:solidFill>
                <a:latin typeface="Arial Rounded MT Bold" panose="020F0704030504030204" pitchFamily="34" charset="0"/>
              </a:rPr>
              <a:t>T’hillim / Ps 90.8 </a:t>
            </a:r>
            <a:r>
              <a:rPr lang="en-US" sz="4000" dirty="0">
                <a:solidFill>
                  <a:schemeClr val="tx1"/>
                </a:solidFill>
                <a:latin typeface="Arial Rounded MT Bold" panose="020F0704030504030204" pitchFamily="34" charset="0"/>
              </a:rPr>
              <a:t>You have set our iniquities before You, our secret sins in the light of Your presence. </a:t>
            </a:r>
          </a:p>
        </p:txBody>
      </p:sp>
    </p:spTree>
    <p:extLst>
      <p:ext uri="{BB962C8B-B14F-4D97-AF65-F5344CB8AC3E}">
        <p14:creationId xmlns:p14="http://schemas.microsoft.com/office/powerpoint/2010/main" val="3566765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E19C-93FD-BD2B-C7EE-B05859CD2E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E502195-1084-4291-369C-E26A3AFF5DA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Yeshua: </a:t>
            </a:r>
            <a:r>
              <a:rPr lang="en-US" sz="4000" baseline="30000" dirty="0">
                <a:solidFill>
                  <a:schemeClr val="tx1"/>
                </a:solidFill>
                <a:latin typeface="Arial Rounded MT Bold" panose="020F0704030504030204" pitchFamily="34" charset="0"/>
              </a:rPr>
              <a:t>Mtt 6.11-12 </a:t>
            </a:r>
            <a:r>
              <a:rPr lang="en-US" sz="4000" dirty="0">
                <a:solidFill>
                  <a:schemeClr val="tx1"/>
                </a:solidFill>
                <a:latin typeface="Arial Rounded MT Bold" panose="020F0704030504030204" pitchFamily="34" charset="0"/>
              </a:rPr>
              <a:t>Give us the food we need </a:t>
            </a:r>
            <a:r>
              <a:rPr lang="en-US" sz="4000" u="sng" dirty="0">
                <a:solidFill>
                  <a:srgbClr val="FFFF66"/>
                </a:solidFill>
                <a:latin typeface="Arial Rounded MT Bold" panose="020F0704030504030204" pitchFamily="34" charset="0"/>
              </a:rPr>
              <a:t>today</a:t>
            </a:r>
            <a:r>
              <a:rPr lang="en-US" sz="4000" dirty="0">
                <a:solidFill>
                  <a:schemeClr val="tx1"/>
                </a:solidFill>
                <a:latin typeface="Arial Rounded MT Bold" panose="020F0704030504030204" pitchFamily="34" charset="0"/>
              </a:rPr>
              <a:t>. Forgive us what we have done wrong, as we too have forgiven those who have wronged us.</a:t>
            </a:r>
          </a:p>
        </p:txBody>
      </p:sp>
    </p:spTree>
    <p:extLst>
      <p:ext uri="{BB962C8B-B14F-4D97-AF65-F5344CB8AC3E}">
        <p14:creationId xmlns:p14="http://schemas.microsoft.com/office/powerpoint/2010/main" val="1946589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F1D06-8161-E115-7EFC-53729C6913E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84E52D1-8CE6-49C9-0E65-2DA4BB66C6A9}"/>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David’s confession: when Natan the prophet came to him after his affair with Bat-Sheva:</a:t>
            </a:r>
          </a:p>
        </p:txBody>
      </p:sp>
    </p:spTree>
    <p:extLst>
      <p:ext uri="{BB962C8B-B14F-4D97-AF65-F5344CB8AC3E}">
        <p14:creationId xmlns:p14="http://schemas.microsoft.com/office/powerpoint/2010/main" val="1928290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CDE7-0A1F-6664-7565-F044AB43032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69AB22-B563-9854-0167-07CC7AFCAEC6}"/>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T’hillim / Ps 51 </a:t>
            </a:r>
            <a:r>
              <a:rPr lang="en-US" sz="4000" dirty="0">
                <a:solidFill>
                  <a:schemeClr val="tx1"/>
                </a:solidFill>
                <a:latin typeface="Arial Rounded MT Bold" panose="020F0704030504030204" pitchFamily="34" charset="0"/>
              </a:rPr>
              <a:t>Be gracious to me, O God, according to Your mercy. According to Your great compassion blot out my transgressions. Wash me thoroughly from my iniquity and cleanse me from my sin. For I know my transgressions and my sin is ever before me.</a:t>
            </a:r>
          </a:p>
        </p:txBody>
      </p:sp>
    </p:spTree>
    <p:extLst>
      <p:ext uri="{BB962C8B-B14F-4D97-AF65-F5344CB8AC3E}">
        <p14:creationId xmlns:p14="http://schemas.microsoft.com/office/powerpoint/2010/main" val="1273714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3C253-803B-C578-D405-DE46A16EC2A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3898231-ACCF-5337-96EC-F9590FD9BEC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T’hillim / Ps 51.7-14 </a:t>
            </a:r>
            <a:r>
              <a:rPr lang="en-US" sz="4000" dirty="0">
                <a:solidFill>
                  <a:schemeClr val="tx1"/>
                </a:solidFill>
                <a:latin typeface="Arial Rounded MT Bold" panose="020F0704030504030204" pitchFamily="34" charset="0"/>
              </a:rPr>
              <a:t>Behold, I was born in iniquity and in sin when my mother conceived me. Surely You desire truth in the inner being. Make me know wisdom inwardly. Cleanse me with hyssop and I will be clean.  Wash me, and I will be whiter than snow. </a:t>
            </a:r>
          </a:p>
        </p:txBody>
      </p:sp>
    </p:spTree>
    <p:extLst>
      <p:ext uri="{BB962C8B-B14F-4D97-AF65-F5344CB8AC3E}">
        <p14:creationId xmlns:p14="http://schemas.microsoft.com/office/powerpoint/2010/main" val="4077838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379A7-35BC-F15B-E23A-133E0481FAB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5590ADB-E01F-3498-EDC9-7FF4525F912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T’hillim / Ps 51.7-14 </a:t>
            </a:r>
            <a:r>
              <a:rPr lang="en-US" sz="4000" dirty="0">
                <a:solidFill>
                  <a:schemeClr val="tx1"/>
                </a:solidFill>
                <a:latin typeface="Arial Rounded MT Bold" panose="020F0704030504030204" pitchFamily="34" charset="0"/>
              </a:rPr>
              <a:t>Let me hear joy and gladness, so the bones You crushed may rejoice. Hide Your face from my sins, and blot out all my iniquities. Create in me a clean heart, O God, and renew a steadfast spirit within me. </a:t>
            </a:r>
          </a:p>
        </p:txBody>
      </p:sp>
    </p:spTree>
    <p:extLst>
      <p:ext uri="{BB962C8B-B14F-4D97-AF65-F5344CB8AC3E}">
        <p14:creationId xmlns:p14="http://schemas.microsoft.com/office/powerpoint/2010/main" val="1779452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AB2E2-7F71-70EA-893A-FDBC309AA71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17317E3-9CD8-889B-1E00-63754C11AD48}"/>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T’hillim / Ps 51.7-14 </a:t>
            </a:r>
            <a:r>
              <a:rPr lang="en-US" sz="4000" dirty="0">
                <a:solidFill>
                  <a:schemeClr val="tx1"/>
                </a:solidFill>
                <a:latin typeface="Arial Rounded MT Bold" panose="020F0704030504030204" pitchFamily="34" charset="0"/>
              </a:rPr>
              <a:t>Do not cast me from Your presence— take not Your Ruach ha-Kodesh from me. Restore to me the joy of Your salvation and sustain me with a willing spirit.</a:t>
            </a:r>
          </a:p>
        </p:txBody>
      </p:sp>
    </p:spTree>
    <p:extLst>
      <p:ext uri="{BB962C8B-B14F-4D97-AF65-F5344CB8AC3E}">
        <p14:creationId xmlns:p14="http://schemas.microsoft.com/office/powerpoint/2010/main" val="3980450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F6632-632C-5717-318F-47299AC1E9A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ACA3EA1-C687-85B7-A055-985376B8DA7B}"/>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Solu version:</a:t>
            </a:r>
          </a:p>
        </p:txBody>
      </p:sp>
    </p:spTree>
    <p:extLst>
      <p:ext uri="{BB962C8B-B14F-4D97-AF65-F5344CB8AC3E}">
        <p14:creationId xmlns:p14="http://schemas.microsoft.com/office/powerpoint/2010/main" val="3071735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408E-2DC9-4FC8-3A73-888972D180E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49284B0-DA9A-298B-64F7-37594B69FF0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Be gracious to me God according to Your steadfast love.</a:t>
            </a:r>
          </a:p>
          <a:p>
            <a:pPr algn="l"/>
            <a:r>
              <a:rPr lang="en-US" sz="4000" dirty="0">
                <a:solidFill>
                  <a:schemeClr val="tx1"/>
                </a:solidFill>
                <a:latin typeface="Arial Rounded MT Bold" panose="020F0704030504030204" pitchFamily="34" charset="0"/>
              </a:rPr>
              <a:t>According to Your great compassion blot out my transgressions.</a:t>
            </a:r>
          </a:p>
          <a:p>
            <a:pPr algn="l"/>
            <a:r>
              <a:rPr lang="en-US" sz="4000" dirty="0">
                <a:solidFill>
                  <a:schemeClr val="tx1"/>
                </a:solidFill>
                <a:latin typeface="Arial Rounded MT Bold" panose="020F0704030504030204" pitchFamily="34" charset="0"/>
              </a:rPr>
              <a:t>For I acknowledge my transgressions and my sin is always before me.</a:t>
            </a:r>
          </a:p>
        </p:txBody>
      </p:sp>
    </p:spTree>
    <p:extLst>
      <p:ext uri="{BB962C8B-B14F-4D97-AF65-F5344CB8AC3E}">
        <p14:creationId xmlns:p14="http://schemas.microsoft.com/office/powerpoint/2010/main" val="2883187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292E6-FF66-E3AC-A916-55F438CCF50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5CE8000-BA78-5382-587B-DB6039094CE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With a broken spirit I cry out.</a:t>
            </a:r>
          </a:p>
          <a:p>
            <a:pPr algn="l"/>
            <a:r>
              <a:rPr lang="en-US" sz="4000" dirty="0">
                <a:solidFill>
                  <a:schemeClr val="tx1"/>
                </a:solidFill>
                <a:latin typeface="Arial Rounded MT Bold" panose="020F0704030504030204" pitchFamily="34" charset="0"/>
              </a:rPr>
              <a:t>Wash me </a:t>
            </a:r>
            <a:r>
              <a:rPr kumimoji="0" lang="en-US" sz="3200" b="0" i="1" u="none" strike="noStrike" kern="1200" cap="none" spc="0" normalizeH="0" baseline="0" noProof="0" dirty="0" err="1">
                <a:ln>
                  <a:noFill/>
                </a:ln>
                <a:solidFill>
                  <a:prstClr val="white"/>
                </a:solidFill>
                <a:effectLst/>
                <a:uLnTx/>
                <a:uFillTx/>
                <a:latin typeface="Arial Rounded MT Bold" pitchFamily="34" charset="0"/>
                <a:ea typeface="+mn-ea"/>
                <a:cs typeface="Arial" charset="0"/>
              </a:rPr>
              <a:t>Kabseni</a:t>
            </a:r>
            <a:r>
              <a:rPr kumimoji="0" lang="en-US" sz="3200" b="0" i="0" u="none" strike="noStrike" kern="1200" cap="none" spc="0" normalizeH="0" baseline="0" noProof="0" dirty="0">
                <a:ln>
                  <a:noFill/>
                </a:ln>
                <a:solidFill>
                  <a:prstClr val="white"/>
                </a:solidFill>
                <a:effectLst/>
                <a:uLnTx/>
                <a:uFillTx/>
                <a:latin typeface="Arial Rounded MT Bold" pitchFamily="34" charset="0"/>
                <a:ea typeface="+mn-ea"/>
                <a:cs typeface="Arial" charset="0"/>
              </a:rPr>
              <a:t> </a:t>
            </a:r>
            <a:r>
              <a:rPr kumimoji="0" lang="he-IL" sz="4800" b="1" i="0"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rPr>
              <a:t>כַּבְּסֵנִי</a:t>
            </a:r>
            <a:r>
              <a:rPr kumimoji="0" lang="he-IL" sz="2400" b="0" i="0" u="none" strike="noStrike" kern="1200" cap="none" spc="0" normalizeH="0" baseline="0" noProof="0" dirty="0">
                <a:ln>
                  <a:noFill/>
                </a:ln>
                <a:solidFill>
                  <a:prstClr val="black"/>
                </a:solidFill>
                <a:effectLst/>
                <a:uLnTx/>
                <a:uFillTx/>
                <a:latin typeface="Arial Rounded MT Bold" pitchFamily="34" charset="0"/>
                <a:ea typeface="+mn-ea"/>
                <a:cs typeface="Arial" charset="0"/>
              </a:rPr>
              <a:t> </a:t>
            </a:r>
            <a:r>
              <a:rPr kumimoji="0" lang="en-US" sz="2400" b="0" i="0" u="none" strike="noStrike" kern="1200" cap="none" spc="0" normalizeH="0" baseline="0" noProof="0" dirty="0">
                <a:ln>
                  <a:noFill/>
                </a:ln>
                <a:solidFill>
                  <a:prstClr val="black"/>
                </a:solidFill>
                <a:effectLst/>
                <a:uLnTx/>
                <a:uFillTx/>
                <a:latin typeface="Arial Rounded MT Bold" pitchFamily="34" charset="0"/>
                <a:ea typeface="+mn-ea"/>
                <a:cs typeface="Arial" charset="0"/>
              </a:rPr>
              <a:t> </a:t>
            </a:r>
            <a:r>
              <a:rPr lang="en-US" sz="4000" dirty="0">
                <a:solidFill>
                  <a:schemeClr val="tx1"/>
                </a:solidFill>
                <a:latin typeface="Arial Rounded MT Bold" panose="020F0704030504030204" pitchFamily="34" charset="0"/>
              </a:rPr>
              <a:t>clean from my iniquity, from my sin purify me</a:t>
            </a:r>
          </a:p>
          <a:p>
            <a:pPr algn="l"/>
            <a:r>
              <a:rPr lang="en-US" sz="4000" dirty="0">
                <a:solidFill>
                  <a:schemeClr val="tx1"/>
                </a:solidFill>
                <a:latin typeface="Arial Rounded MT Bold" panose="020F0704030504030204" pitchFamily="34" charset="0"/>
              </a:rPr>
              <a:t>A clean heart create in me Oh God A right spirit renew within me.</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2505219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23B1-482B-37E1-2BEA-08C8C6DD61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D063E4C-A3C9-6D9E-2D24-1D4BB798392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This sin is so overwhelming my soul is tiring out</a:t>
            </a:r>
          </a:p>
          <a:p>
            <a:pPr algn="l"/>
            <a:r>
              <a:rPr lang="en-US" sz="4000" dirty="0">
                <a:solidFill>
                  <a:schemeClr val="tx1"/>
                </a:solidFill>
                <a:latin typeface="Arial Rounded MT Bold" panose="020F0704030504030204" pitchFamily="34" charset="0"/>
              </a:rPr>
              <a:t>Draining my strength to the point of giving up</a:t>
            </a:r>
          </a:p>
          <a:p>
            <a:pPr algn="l"/>
            <a:r>
              <a:rPr lang="en-US" sz="4000" dirty="0">
                <a:solidFill>
                  <a:schemeClr val="tx1"/>
                </a:solidFill>
                <a:latin typeface="Arial Rounded MT Bold" panose="020F0704030504030204" pitchFamily="34" charset="0"/>
              </a:rPr>
              <a:t>So, if you don’t intervene, I will be broken.</a:t>
            </a:r>
          </a:p>
          <a:p>
            <a:pPr algn="l"/>
            <a:r>
              <a:rPr lang="en-US" sz="4000" dirty="0">
                <a:solidFill>
                  <a:schemeClr val="tx1"/>
                </a:solidFill>
                <a:latin typeface="Arial Rounded MT Bold" panose="020F0704030504030204" pitchFamily="34" charset="0"/>
              </a:rPr>
              <a:t>Help me Oh Lord, I’m crying out.</a:t>
            </a:r>
          </a:p>
        </p:txBody>
      </p:sp>
    </p:spTree>
    <p:extLst>
      <p:ext uri="{BB962C8B-B14F-4D97-AF65-F5344CB8AC3E}">
        <p14:creationId xmlns:p14="http://schemas.microsoft.com/office/powerpoint/2010/main" val="2741320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452A1-B464-7F1B-D42F-DD4A76D8AA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E297F0A-3B80-86E6-A1C2-3F51CAB7B33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 clean heart create in me God.</a:t>
            </a:r>
          </a:p>
          <a:p>
            <a:pPr algn="l"/>
            <a:r>
              <a:rPr lang="en-US" sz="4000" dirty="0">
                <a:solidFill>
                  <a:schemeClr val="tx1"/>
                </a:solidFill>
                <a:latin typeface="Arial Rounded MT Bold" panose="020F0704030504030204" pitchFamily="34" charset="0"/>
              </a:rPr>
              <a:t>A right spirit Renew within me,</a:t>
            </a:r>
          </a:p>
          <a:p>
            <a:pPr algn="l"/>
            <a:r>
              <a:rPr lang="en-US" sz="4000" dirty="0">
                <a:solidFill>
                  <a:schemeClr val="tx1"/>
                </a:solidFill>
                <a:latin typeface="Arial Rounded MT Bold" panose="020F0704030504030204" pitchFamily="34" charset="0"/>
              </a:rPr>
              <a:t>Father</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1993896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44360-AF93-057E-BEA5-967B0F91D01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37E188-EC81-A081-0869-135E7ADA20C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4ED0138F-E18E-070B-9553-5DF79E04FDCC}"/>
              </a:ext>
            </a:extLst>
          </p:cNvPr>
          <p:cNvPicPr>
            <a:picLocks noChangeAspect="1"/>
          </p:cNvPicPr>
          <p:nvPr/>
        </p:nvPicPr>
        <p:blipFill>
          <a:blip r:embed="rId3"/>
          <a:stretch>
            <a:fillRect/>
          </a:stretch>
        </p:blipFill>
        <p:spPr>
          <a:xfrm>
            <a:off x="1373253" y="0"/>
            <a:ext cx="6397494" cy="5143500"/>
          </a:xfrm>
          <a:prstGeom prst="rect">
            <a:avLst/>
          </a:prstGeom>
        </p:spPr>
      </p:pic>
    </p:spTree>
    <p:extLst>
      <p:ext uri="{BB962C8B-B14F-4D97-AF65-F5344CB8AC3E}">
        <p14:creationId xmlns:p14="http://schemas.microsoft.com/office/powerpoint/2010/main" val="1841960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F4AB-D8F7-9BC7-C11C-749075042DC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50BEADB-8DDE-CCB8-7F2D-07D87A69F67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3E9E181C-6954-8514-1EDF-3507D5AB37DF}"/>
              </a:ext>
            </a:extLst>
          </p:cNvPr>
          <p:cNvPicPr>
            <a:picLocks noChangeAspect="1"/>
          </p:cNvPicPr>
          <p:nvPr/>
        </p:nvPicPr>
        <p:blipFill>
          <a:blip r:embed="rId3"/>
          <a:stretch>
            <a:fillRect/>
          </a:stretch>
        </p:blipFill>
        <p:spPr>
          <a:xfrm>
            <a:off x="830256" y="7398"/>
            <a:ext cx="7483488" cy="5128704"/>
          </a:xfrm>
          <a:prstGeom prst="rect">
            <a:avLst/>
          </a:prstGeom>
        </p:spPr>
      </p:pic>
    </p:spTree>
    <p:extLst>
      <p:ext uri="{BB962C8B-B14F-4D97-AF65-F5344CB8AC3E}">
        <p14:creationId xmlns:p14="http://schemas.microsoft.com/office/powerpoint/2010/main" val="4188053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FCCC9-D63A-065E-6C98-F83B069A13F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121F5F6-9D35-DFE5-4A4A-B66C0254DD7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577B3D05-5159-7A06-167A-5C18B6CB3A3C}"/>
              </a:ext>
            </a:extLst>
          </p:cNvPr>
          <p:cNvPicPr>
            <a:picLocks noChangeAspect="1"/>
          </p:cNvPicPr>
          <p:nvPr/>
        </p:nvPicPr>
        <p:blipFill>
          <a:blip r:embed="rId3"/>
          <a:stretch>
            <a:fillRect/>
          </a:stretch>
        </p:blipFill>
        <p:spPr>
          <a:xfrm>
            <a:off x="1324057" y="0"/>
            <a:ext cx="6495886" cy="5143500"/>
          </a:xfrm>
          <a:prstGeom prst="rect">
            <a:avLst/>
          </a:prstGeom>
        </p:spPr>
      </p:pic>
    </p:spTree>
    <p:extLst>
      <p:ext uri="{BB962C8B-B14F-4D97-AF65-F5344CB8AC3E}">
        <p14:creationId xmlns:p14="http://schemas.microsoft.com/office/powerpoint/2010/main" val="36640116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8B74-4E86-E8DA-23A5-17927718301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DDFBB02-7152-8AEA-CD4E-4D9D195DC01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Why these young people?</a:t>
            </a:r>
          </a:p>
          <a:p>
            <a:pPr algn="l"/>
            <a:r>
              <a:rPr lang="en-US" sz="4000" dirty="0">
                <a:solidFill>
                  <a:schemeClr val="tx1"/>
                </a:solidFill>
                <a:latin typeface="Arial Rounded MT Bold" panose="020F0704030504030204" pitchFamily="34" charset="0"/>
              </a:rPr>
              <a:t>Why such dramatic, desperate prayer?</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686863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C2443-924B-39D9-EB8E-FC910802EF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9C6052E-4720-5E74-0A10-04B4F7BE8C9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From the Ruakh as well as I can tell anything, for this evening:</a:t>
            </a:r>
          </a:p>
          <a:p>
            <a:pPr algn="l"/>
            <a:r>
              <a:rPr lang="en-US" sz="4000" dirty="0">
                <a:solidFill>
                  <a:schemeClr val="tx1"/>
                </a:solidFill>
                <a:latin typeface="Arial Rounded MT Bold" panose="020F0704030504030204" pitchFamily="34" charset="0"/>
              </a:rPr>
              <a:t>We tend to be superficial, perfunctory, with our confessions.</a:t>
            </a:r>
          </a:p>
          <a:p>
            <a:pPr algn="l"/>
            <a:r>
              <a:rPr lang="en-US" sz="4000" dirty="0">
                <a:solidFill>
                  <a:schemeClr val="tx1"/>
                </a:solidFill>
                <a:latin typeface="Arial Rounded MT Bold" panose="020F0704030504030204" pitchFamily="34" charset="0"/>
              </a:rPr>
              <a:t>There is a prototype here, a pattern for real desperate inner repentance. </a:t>
            </a:r>
          </a:p>
        </p:txBody>
      </p:sp>
    </p:spTree>
    <p:extLst>
      <p:ext uri="{BB962C8B-B14F-4D97-AF65-F5344CB8AC3E}">
        <p14:creationId xmlns:p14="http://schemas.microsoft.com/office/powerpoint/2010/main" val="23632857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A4A5-49CF-40C1-9B56-4454502043C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AD1D708-D47A-DC93-39E3-F1B7EB4FE1E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With a broken spirit I cry out.</a:t>
            </a:r>
          </a:p>
          <a:p>
            <a:pPr algn="l"/>
            <a:r>
              <a:rPr lang="en-US" sz="4000" dirty="0">
                <a:solidFill>
                  <a:schemeClr val="tx1"/>
                </a:solidFill>
                <a:latin typeface="Arial Rounded MT Bold" panose="020F0704030504030204" pitchFamily="34" charset="0"/>
              </a:rPr>
              <a:t>Wash me </a:t>
            </a:r>
            <a:r>
              <a:rPr kumimoji="0" lang="en-US" sz="3200" b="0" i="1" u="none" strike="noStrike" kern="1200" cap="none" spc="0" normalizeH="0" baseline="0" noProof="0" dirty="0" err="1">
                <a:ln>
                  <a:noFill/>
                </a:ln>
                <a:solidFill>
                  <a:prstClr val="white"/>
                </a:solidFill>
                <a:effectLst/>
                <a:uLnTx/>
                <a:uFillTx/>
                <a:latin typeface="Arial Rounded MT Bold" pitchFamily="34" charset="0"/>
                <a:ea typeface="+mn-ea"/>
                <a:cs typeface="Arial" charset="0"/>
              </a:rPr>
              <a:t>Kabseni</a:t>
            </a:r>
            <a:r>
              <a:rPr kumimoji="0" lang="en-US" sz="3200" b="0" i="0" u="none" strike="noStrike" kern="1200" cap="none" spc="0" normalizeH="0" baseline="0" noProof="0" dirty="0">
                <a:ln>
                  <a:noFill/>
                </a:ln>
                <a:solidFill>
                  <a:prstClr val="white"/>
                </a:solidFill>
                <a:effectLst/>
                <a:uLnTx/>
                <a:uFillTx/>
                <a:latin typeface="Arial Rounded MT Bold" pitchFamily="34" charset="0"/>
                <a:ea typeface="+mn-ea"/>
                <a:cs typeface="Arial" charset="0"/>
              </a:rPr>
              <a:t> </a:t>
            </a:r>
            <a:r>
              <a:rPr kumimoji="0" lang="he-IL" sz="4800" b="1" i="0"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rPr>
              <a:t>כַּבְּסֵנִי</a:t>
            </a:r>
            <a:r>
              <a:rPr kumimoji="0" lang="he-IL" sz="2400" b="0" i="0" u="none" strike="noStrike" kern="1200" cap="none" spc="0" normalizeH="0" baseline="0" noProof="0" dirty="0">
                <a:ln>
                  <a:noFill/>
                </a:ln>
                <a:solidFill>
                  <a:prstClr val="black"/>
                </a:solidFill>
                <a:effectLst/>
                <a:uLnTx/>
                <a:uFillTx/>
                <a:latin typeface="Arial Rounded MT Bold" pitchFamily="34" charset="0"/>
                <a:ea typeface="+mn-ea"/>
                <a:cs typeface="Arial" charset="0"/>
              </a:rPr>
              <a:t> </a:t>
            </a:r>
            <a:r>
              <a:rPr kumimoji="0" lang="en-US" sz="2400" b="0" i="0" u="none" strike="noStrike" kern="1200" cap="none" spc="0" normalizeH="0" baseline="0" noProof="0" dirty="0">
                <a:ln>
                  <a:noFill/>
                </a:ln>
                <a:solidFill>
                  <a:prstClr val="black"/>
                </a:solidFill>
                <a:effectLst/>
                <a:uLnTx/>
                <a:uFillTx/>
                <a:latin typeface="Arial Rounded MT Bold" pitchFamily="34" charset="0"/>
                <a:ea typeface="+mn-ea"/>
                <a:cs typeface="Arial" charset="0"/>
              </a:rPr>
              <a:t> </a:t>
            </a:r>
            <a:r>
              <a:rPr lang="en-US" sz="4000" dirty="0">
                <a:solidFill>
                  <a:schemeClr val="tx1"/>
                </a:solidFill>
                <a:latin typeface="Arial Rounded MT Bold" panose="020F0704030504030204" pitchFamily="34" charset="0"/>
              </a:rPr>
              <a:t>clean from my iniquity, from my sin purify me</a:t>
            </a:r>
          </a:p>
          <a:p>
            <a:pPr algn="l"/>
            <a:r>
              <a:rPr lang="en-US" sz="4000" dirty="0">
                <a:solidFill>
                  <a:schemeClr val="tx1"/>
                </a:solidFill>
                <a:latin typeface="Arial Rounded MT Bold" panose="020F0704030504030204" pitchFamily="34" charset="0"/>
              </a:rPr>
              <a:t>A clean heart create in me Oh God A right spirit renew within me.</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488427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1D203-9E31-C289-DABB-0270F513ED4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FFE9CB7-9EB6-7E77-BE17-9DA05E9764C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This sin is so overwhelming my soul is tiring out</a:t>
            </a:r>
          </a:p>
          <a:p>
            <a:pPr algn="l"/>
            <a:r>
              <a:rPr lang="en-US" sz="4000" dirty="0">
                <a:solidFill>
                  <a:schemeClr val="tx1"/>
                </a:solidFill>
                <a:latin typeface="Arial Rounded MT Bold" panose="020F0704030504030204" pitchFamily="34" charset="0"/>
              </a:rPr>
              <a:t>Draining my strength to the point of giving up</a:t>
            </a:r>
          </a:p>
          <a:p>
            <a:pPr algn="l"/>
            <a:r>
              <a:rPr lang="en-US" sz="4000" dirty="0">
                <a:solidFill>
                  <a:schemeClr val="tx1"/>
                </a:solidFill>
                <a:latin typeface="Arial Rounded MT Bold" panose="020F0704030504030204" pitchFamily="34" charset="0"/>
              </a:rPr>
              <a:t>So, if you don’t intervene, I will be broken.</a:t>
            </a:r>
          </a:p>
          <a:p>
            <a:pPr algn="l"/>
            <a:r>
              <a:rPr lang="en-US" sz="4000" dirty="0">
                <a:solidFill>
                  <a:schemeClr val="tx1"/>
                </a:solidFill>
                <a:latin typeface="Arial Rounded MT Bold" panose="020F0704030504030204" pitchFamily="34" charset="0"/>
              </a:rPr>
              <a:t>Help me Oh Lord, I’m crying out.</a:t>
            </a:r>
          </a:p>
        </p:txBody>
      </p:sp>
    </p:spTree>
    <p:extLst>
      <p:ext uri="{BB962C8B-B14F-4D97-AF65-F5344CB8AC3E}">
        <p14:creationId xmlns:p14="http://schemas.microsoft.com/office/powerpoint/2010/main" val="39020336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54FE1-A991-59E8-27BC-54BB05A5910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AE7552E-AFAC-7424-C0FA-EDABA620B63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 clean heart create in me God.</a:t>
            </a:r>
          </a:p>
          <a:p>
            <a:pPr algn="l"/>
            <a:r>
              <a:rPr lang="en-US" sz="4000" dirty="0">
                <a:solidFill>
                  <a:schemeClr val="tx1"/>
                </a:solidFill>
                <a:latin typeface="Arial Rounded MT Bold" panose="020F0704030504030204" pitchFamily="34" charset="0"/>
              </a:rPr>
              <a:t>A right spirit Renew within me,</a:t>
            </a:r>
          </a:p>
          <a:p>
            <a:pPr algn="l"/>
            <a:r>
              <a:rPr lang="en-US" sz="4000" dirty="0">
                <a:solidFill>
                  <a:schemeClr val="tx1"/>
                </a:solidFill>
                <a:latin typeface="Arial Rounded MT Bold" panose="020F0704030504030204" pitchFamily="34" charset="0"/>
              </a:rPr>
              <a:t>Father</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0609080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F9DF-2538-D91E-1784-A8F404921D6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E61A421-5280-D601-F831-0036CB58865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Long suffering</a:t>
            </a:r>
          </a:p>
          <a:p>
            <a:pPr algn="l"/>
            <a:r>
              <a:rPr lang="en-US" sz="4000" baseline="30000" dirty="0">
                <a:solidFill>
                  <a:schemeClr val="tx1"/>
                </a:solidFill>
                <a:latin typeface="Arial Rounded MT Bold" panose="020F0704030504030204" pitchFamily="34" charset="0"/>
              </a:rPr>
              <a:t>1 Cor 13.4 NKJV </a:t>
            </a:r>
            <a:r>
              <a:rPr lang="en-US" sz="4000" dirty="0">
                <a:solidFill>
                  <a:schemeClr val="tx1"/>
                </a:solidFill>
                <a:latin typeface="Arial Rounded MT Bold" panose="020F0704030504030204" pitchFamily="34" charset="0"/>
              </a:rPr>
              <a:t>Love suffers long and is kind.</a:t>
            </a:r>
          </a:p>
          <a:p>
            <a:pPr algn="l"/>
            <a:r>
              <a:rPr lang="en-US" sz="4000" dirty="0">
                <a:solidFill>
                  <a:schemeClr val="tx1"/>
                </a:solidFill>
                <a:latin typeface="Arial Rounded MT Bold" panose="020F0704030504030204" pitchFamily="34" charset="0"/>
              </a:rPr>
              <a:t>It’s so easy to enter a victim mentality.</a:t>
            </a:r>
          </a:p>
          <a:p>
            <a:pPr marL="461963" indent="-461963" algn="l">
              <a:buFont typeface="+mj-lt"/>
              <a:buAutoNum type="arabicPeriod"/>
            </a:pPr>
            <a:r>
              <a:rPr lang="en-US" sz="4000" dirty="0">
                <a:solidFill>
                  <a:schemeClr val="tx1"/>
                </a:solidFill>
                <a:latin typeface="Arial Rounded MT Bold" panose="020F0704030504030204" pitchFamily="34" charset="0"/>
              </a:rPr>
              <a:t>Focus on pain received</a:t>
            </a:r>
          </a:p>
          <a:p>
            <a:pPr marL="461963" indent="-461963" algn="l">
              <a:buFont typeface="+mj-lt"/>
              <a:buAutoNum type="arabicPeriod"/>
            </a:pPr>
            <a:r>
              <a:rPr lang="en-US" sz="4000" dirty="0">
                <a:solidFill>
                  <a:schemeClr val="tx1"/>
                </a:solidFill>
                <a:latin typeface="Arial Rounded MT Bold" panose="020F0704030504030204" pitchFamily="34" charset="0"/>
              </a:rPr>
              <a:t>Minimize pain given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660377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DAC80-0042-B7E3-D92F-4C03C6A732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D22BCCB-5B5C-18D3-91CC-B72681E25639}"/>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T’hillim / Ps 139.23-24</a:t>
            </a:r>
            <a:r>
              <a:rPr lang="en-US" sz="4000" dirty="0">
                <a:solidFill>
                  <a:schemeClr val="tx1"/>
                </a:solidFill>
                <a:latin typeface="Arial Rounded MT Bold" panose="020F0704030504030204" pitchFamily="34" charset="0"/>
              </a:rPr>
              <a:t> Examine me, God, and know my heart; test me, and know my thoughts.  See if there is in me any </a:t>
            </a:r>
            <a:r>
              <a:rPr lang="en-US" sz="4000" u="sng" dirty="0">
                <a:solidFill>
                  <a:srgbClr val="FFFF66"/>
                </a:solidFill>
                <a:latin typeface="Arial Rounded MT Bold" panose="020F0704030504030204" pitchFamily="34" charset="0"/>
              </a:rPr>
              <a:t>hurtful</a:t>
            </a:r>
            <a:r>
              <a:rPr lang="en-US" sz="4000" dirty="0">
                <a:solidFill>
                  <a:schemeClr val="tx1"/>
                </a:solidFill>
                <a:latin typeface="Arial Rounded MT Bold" panose="020F0704030504030204" pitchFamily="34" charset="0"/>
              </a:rPr>
              <a:t> way, and lead me along the eternal way.</a:t>
            </a:r>
          </a:p>
          <a:p>
            <a:pPr algn="l"/>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7E8168E8-3A4F-3F4F-389D-62507B041D2F}"/>
              </a:ext>
            </a:extLst>
          </p:cNvPr>
          <p:cNvPicPr>
            <a:picLocks noChangeAspect="1"/>
          </p:cNvPicPr>
          <p:nvPr/>
        </p:nvPicPr>
        <p:blipFill>
          <a:blip r:embed="rId3"/>
          <a:stretch>
            <a:fillRect/>
          </a:stretch>
        </p:blipFill>
        <p:spPr>
          <a:xfrm>
            <a:off x="381000" y="3152231"/>
            <a:ext cx="8153400" cy="1682723"/>
          </a:xfrm>
          <a:prstGeom prst="rect">
            <a:avLst/>
          </a:prstGeom>
        </p:spPr>
      </p:pic>
      <p:sp>
        <p:nvSpPr>
          <p:cNvPr id="5" name="Rectangle: Rounded Corners 4">
            <a:extLst>
              <a:ext uri="{FF2B5EF4-FFF2-40B4-BE49-F238E27FC236}">
                <a16:creationId xmlns:a16="http://schemas.microsoft.com/office/drawing/2014/main" id="{0B50AD27-80DE-40AE-911C-29DE3464FA72}"/>
              </a:ext>
            </a:extLst>
          </p:cNvPr>
          <p:cNvSpPr/>
          <p:nvPr/>
        </p:nvSpPr>
        <p:spPr>
          <a:xfrm>
            <a:off x="2362200" y="3257550"/>
            <a:ext cx="1066800" cy="1066800"/>
          </a:xfrm>
          <a:prstGeom prst="roundRect">
            <a:avLst/>
          </a:prstGeom>
          <a:noFill/>
          <a:ln w="4762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91546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E2B7A-3A8B-C77F-241F-0C297439159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257B376-8136-CD26-CB1B-770E8BACC374}"/>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1 Kefa 5.8-11</a:t>
            </a:r>
            <a:r>
              <a:rPr lang="en-US" sz="4000" dirty="0">
                <a:solidFill>
                  <a:schemeClr val="tx1"/>
                </a:solidFill>
                <a:latin typeface="Arial Rounded MT Bold" panose="020F0704030504030204" pitchFamily="34" charset="0"/>
              </a:rPr>
              <a:t> Stay alert! Watch out! Your adversary the devil prowls around like a roaring lion, searching for someone to devour. Stand up against him, firm in your faith, knowing that the same kinds of suffering are being laid upon your brothers and sisters throughout the world. </a:t>
            </a:r>
          </a:p>
        </p:txBody>
      </p:sp>
    </p:spTree>
    <p:extLst>
      <p:ext uri="{BB962C8B-B14F-4D97-AF65-F5344CB8AC3E}">
        <p14:creationId xmlns:p14="http://schemas.microsoft.com/office/powerpoint/2010/main" val="2728431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2CF42-0B11-CC43-FE4B-B23F832DF72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E7D2A8E-FB67-4852-BC84-C946B9ABDFB3}"/>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1 Kefa 5.8-11</a:t>
            </a:r>
            <a:r>
              <a:rPr lang="en-US" sz="4000" dirty="0">
                <a:solidFill>
                  <a:schemeClr val="tx1"/>
                </a:solidFill>
                <a:latin typeface="Arial Rounded MT Bold" panose="020F0704030504030204" pitchFamily="34" charset="0"/>
              </a:rPr>
              <a:t> </a:t>
            </a:r>
            <a:r>
              <a:rPr lang="en-US" sz="4000" u="sng" dirty="0">
                <a:solidFill>
                  <a:srgbClr val="FFFF66"/>
                </a:solidFill>
                <a:latin typeface="Arial Rounded MT Bold" panose="020F0704030504030204" pitchFamily="34" charset="0"/>
              </a:rPr>
              <a:t>After you have suffered a little while</a:t>
            </a:r>
            <a:r>
              <a:rPr lang="en-US" sz="4000" dirty="0">
                <a:solidFill>
                  <a:schemeClr val="tx1"/>
                </a:solidFill>
                <a:latin typeface="Arial Rounded MT Bold" panose="020F0704030504030204" pitchFamily="34" charset="0"/>
              </a:rPr>
              <a:t>, the God of all grace—who has called you into His eternal glory in Messiah—will Himself restore, support, strengthen, and establish you. All power to Him forever! Amen.</a:t>
            </a:r>
          </a:p>
        </p:txBody>
      </p:sp>
    </p:spTree>
    <p:extLst>
      <p:ext uri="{BB962C8B-B14F-4D97-AF65-F5344CB8AC3E}">
        <p14:creationId xmlns:p14="http://schemas.microsoft.com/office/powerpoint/2010/main" val="3062703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EA4A4-313C-DE36-99DD-C8A23344FF6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E1EF26E-A313-893A-1ED5-88695E8A4FA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CA0E8057-85AA-2DCD-6491-24CB53D05427}"/>
              </a:ext>
            </a:extLst>
          </p:cNvPr>
          <p:cNvPicPr>
            <a:picLocks noChangeAspect="1"/>
          </p:cNvPicPr>
          <p:nvPr/>
        </p:nvPicPr>
        <p:blipFill>
          <a:blip r:embed="rId3"/>
          <a:stretch>
            <a:fillRect/>
          </a:stretch>
        </p:blipFill>
        <p:spPr>
          <a:xfrm>
            <a:off x="1373253" y="0"/>
            <a:ext cx="6397494" cy="5143500"/>
          </a:xfrm>
          <a:prstGeom prst="rect">
            <a:avLst/>
          </a:prstGeom>
        </p:spPr>
      </p:pic>
    </p:spTree>
    <p:extLst>
      <p:ext uri="{BB962C8B-B14F-4D97-AF65-F5344CB8AC3E}">
        <p14:creationId xmlns:p14="http://schemas.microsoft.com/office/powerpoint/2010/main" val="3368482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5C540-CF75-AD9E-A1B0-872C563A5D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4808C3-DBF0-849B-434E-87FEC70B42E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A60F6DE-420D-EE06-EF4D-9D17BC077070}"/>
              </a:ext>
            </a:extLst>
          </p:cNvPr>
          <p:cNvPicPr>
            <a:picLocks noChangeAspect="1"/>
          </p:cNvPicPr>
          <p:nvPr/>
        </p:nvPicPr>
        <p:blipFill>
          <a:blip r:embed="rId3"/>
          <a:stretch>
            <a:fillRect/>
          </a:stretch>
        </p:blipFill>
        <p:spPr>
          <a:xfrm>
            <a:off x="830256" y="7398"/>
            <a:ext cx="7483488" cy="5128704"/>
          </a:xfrm>
          <a:prstGeom prst="rect">
            <a:avLst/>
          </a:prstGeom>
        </p:spPr>
      </p:pic>
    </p:spTree>
    <p:extLst>
      <p:ext uri="{BB962C8B-B14F-4D97-AF65-F5344CB8AC3E}">
        <p14:creationId xmlns:p14="http://schemas.microsoft.com/office/powerpoint/2010/main" val="560246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663B3-0B6B-9DF6-5738-F986508DE2F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50BC62-BEE0-161F-41D5-0B56E6F5D24A}"/>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Ingratitude, feelings of rejection, of calamity.</a:t>
            </a:r>
          </a:p>
          <a:p>
            <a:pPr algn="l"/>
            <a:endParaRPr lang="en-US" sz="1200" dirty="0">
              <a:solidFill>
                <a:schemeClr val="tx1"/>
              </a:solidFill>
              <a:latin typeface="Arial Rounded MT Bold" panose="020F0704030504030204" pitchFamily="34" charset="0"/>
            </a:endParaRPr>
          </a:p>
          <a:p>
            <a:pPr algn="l"/>
            <a:r>
              <a:rPr lang="en-US" sz="4000" baseline="30000" dirty="0">
                <a:solidFill>
                  <a:schemeClr val="tx1"/>
                </a:solidFill>
                <a:latin typeface="Arial Rounded MT Bold" panose="020F0704030504030204" pitchFamily="34" charset="0"/>
              </a:rPr>
              <a:t>1 Thes 5.16-18</a:t>
            </a:r>
            <a:r>
              <a:rPr lang="en-US" sz="4000" dirty="0">
                <a:solidFill>
                  <a:schemeClr val="tx1"/>
                </a:solidFill>
                <a:latin typeface="Arial Rounded MT Bold" panose="020F0704030504030204" pitchFamily="34" charset="0"/>
              </a:rPr>
              <a:t> Always be joyful. Pray regularly. In everything give thanks, for this is what God wants from you who are united with the Messiah Yeshua.</a:t>
            </a:r>
          </a:p>
        </p:txBody>
      </p:sp>
    </p:spTree>
    <p:extLst>
      <p:ext uri="{BB962C8B-B14F-4D97-AF65-F5344CB8AC3E}">
        <p14:creationId xmlns:p14="http://schemas.microsoft.com/office/powerpoint/2010/main" val="42220990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EA739-5F56-34F2-F7A7-4C41FDB028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E207272-C1BD-E3AA-51D9-9F0D70EA5C32}"/>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Phil 4 4-6 </a:t>
            </a:r>
            <a:r>
              <a:rPr lang="en-US" sz="4000" dirty="0">
                <a:solidFill>
                  <a:schemeClr val="tx1"/>
                </a:solidFill>
                <a:latin typeface="Arial Rounded MT Bold" panose="020F0704030504030204" pitchFamily="34" charset="0"/>
              </a:rPr>
              <a:t>Rejoice in union with the Lord always! I will say it again: rejoice! Let everyone see how reasonable and gentle you are. The Lord is near! Don’t worry about anything; on the contrary, make your requests known to God by prayer and petition, with thanksgiving.</a:t>
            </a:r>
          </a:p>
        </p:txBody>
      </p:sp>
    </p:spTree>
    <p:extLst>
      <p:ext uri="{BB962C8B-B14F-4D97-AF65-F5344CB8AC3E}">
        <p14:creationId xmlns:p14="http://schemas.microsoft.com/office/powerpoint/2010/main" val="41534381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10A88-6C48-2C72-D26F-61EE05DD8F2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D666FAE-2E40-B415-7B9C-5F89C3244BCF}"/>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Mark 12.31 Yeshua quoting Lev 19.18 </a:t>
            </a:r>
            <a:r>
              <a:rPr lang="en-US" sz="4000" dirty="0">
                <a:solidFill>
                  <a:schemeClr val="tx1"/>
                </a:solidFill>
                <a:latin typeface="Arial Rounded MT Bold" panose="020F0704030504030204" pitchFamily="34" charset="0"/>
              </a:rPr>
              <a:t>You are to love your neighbor </a:t>
            </a:r>
            <a:r>
              <a:rPr lang="en-US" sz="4000" u="sng" dirty="0">
                <a:solidFill>
                  <a:srgbClr val="FFFF66"/>
                </a:solidFill>
                <a:latin typeface="Arial Rounded MT Bold" panose="020F0704030504030204" pitchFamily="34" charset="0"/>
              </a:rPr>
              <a:t>as yourself</a:t>
            </a:r>
            <a:r>
              <a:rPr lang="en-US" sz="4000" dirty="0">
                <a:solidFill>
                  <a:schemeClr val="tx1"/>
                </a:solidFill>
                <a:latin typeface="Arial Rounded MT Bold" panose="020F0704030504030204" pitchFamily="34" charset="0"/>
              </a:rPr>
              <a:t>.</a:t>
            </a:r>
          </a:p>
          <a:p>
            <a:pPr algn="r" rtl="1"/>
            <a:r>
              <a:rPr lang="he-IL" sz="4400" b="1" dirty="0">
                <a:solidFill>
                  <a:schemeClr val="tx1"/>
                </a:solidFill>
                <a:latin typeface="David" panose="020E0502060401010101" pitchFamily="34" charset="-79"/>
                <a:cs typeface="David" panose="020E0502060401010101" pitchFamily="34" charset="-79"/>
              </a:rPr>
              <a:t>וְאָהַבְתָּ לְרֵעֲךָ </a:t>
            </a:r>
            <a:r>
              <a:rPr lang="he-IL" sz="4400" b="1" dirty="0">
                <a:solidFill>
                  <a:srgbClr val="FFFF66"/>
                </a:solidFill>
                <a:latin typeface="David" panose="020E0502060401010101" pitchFamily="34" charset="-79"/>
                <a:cs typeface="David" panose="020E0502060401010101" pitchFamily="34" charset="-79"/>
              </a:rPr>
              <a:t>כָּמוֹךָ</a:t>
            </a:r>
            <a:r>
              <a:rPr lang="he-IL" sz="4400" b="1" dirty="0">
                <a:solidFill>
                  <a:schemeClr val="tx1"/>
                </a:solidFill>
                <a:latin typeface="David" panose="020E0502060401010101" pitchFamily="34" charset="-79"/>
                <a:cs typeface="David" panose="020E0502060401010101" pitchFamily="34" charset="-79"/>
              </a:rPr>
              <a:t>:</a:t>
            </a:r>
            <a:endParaRPr lang="en-US" sz="4400" b="1" dirty="0">
              <a:solidFill>
                <a:schemeClr val="tx1"/>
              </a:solidFill>
              <a:latin typeface="David" panose="020E0502060401010101" pitchFamily="34" charset="-79"/>
              <a:cs typeface="David" panose="020E0502060401010101" pitchFamily="34" charset="-79"/>
            </a:endParaRPr>
          </a:p>
          <a:p>
            <a:pPr algn="r" rtl="1"/>
            <a:endParaRPr lang="en-US" sz="4400" b="1"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588161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86FB-F07F-04D8-642C-BFDE40C4EC2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413A319-78A7-B45D-3FC9-1297E1D943A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5813EE9D-4848-FDF4-7375-F3A42F92A0F1}"/>
              </a:ext>
            </a:extLst>
          </p:cNvPr>
          <p:cNvPicPr>
            <a:picLocks noChangeAspect="1"/>
          </p:cNvPicPr>
          <p:nvPr/>
        </p:nvPicPr>
        <p:blipFill>
          <a:blip r:embed="rId3"/>
          <a:stretch>
            <a:fillRect/>
          </a:stretch>
        </p:blipFill>
        <p:spPr>
          <a:xfrm>
            <a:off x="533401" y="48666"/>
            <a:ext cx="8077200" cy="5046168"/>
          </a:xfrm>
          <a:prstGeom prst="rect">
            <a:avLst/>
          </a:prstGeom>
        </p:spPr>
      </p:pic>
    </p:spTree>
    <p:extLst>
      <p:ext uri="{BB962C8B-B14F-4D97-AF65-F5344CB8AC3E}">
        <p14:creationId xmlns:p14="http://schemas.microsoft.com/office/powerpoint/2010/main" val="6276020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9A12-AEB4-9E43-005C-17E9FAA8C82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E767B6-C373-C5C5-73B9-FBBB790C7F8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Do you walk in this sense </a:t>
            </a:r>
            <a:r>
              <a:rPr lang="en-US" sz="4000" u="sng" dirty="0">
                <a:solidFill>
                  <a:srgbClr val="FFFF66"/>
                </a:solidFill>
                <a:latin typeface="Arial Rounded MT Bold" panose="020F0704030504030204" pitchFamily="34" charset="0"/>
              </a:rPr>
              <a:t>from Yeshua</a:t>
            </a:r>
            <a:r>
              <a:rPr lang="en-US" sz="4000" dirty="0">
                <a:solidFill>
                  <a:schemeClr val="tx1"/>
                </a:solidFill>
                <a:latin typeface="Arial Rounded MT Bold" panose="020F0704030504030204" pitchFamily="34" charset="0"/>
              </a:rPr>
              <a:t>, not pride, of walking in </a:t>
            </a:r>
            <a:r>
              <a:rPr lang="en-US" sz="4000" dirty="0">
                <a:solidFill>
                  <a:srgbClr val="FFFF66"/>
                </a:solidFill>
                <a:latin typeface="Arial Rounded MT Bold" panose="020F0704030504030204" pitchFamily="34" charset="0"/>
              </a:rPr>
              <a:t>love and acceptance </a:t>
            </a:r>
          </a:p>
          <a:p>
            <a:pPr algn="l"/>
            <a:r>
              <a:rPr lang="en-US" sz="4000" dirty="0">
                <a:solidFill>
                  <a:srgbClr val="FFFF66"/>
                </a:solidFill>
                <a:latin typeface="Arial Rounded MT Bold" panose="020F0704030504030204" pitchFamily="34" charset="0"/>
              </a:rPr>
              <a:t>“as yourself </a:t>
            </a:r>
            <a:r>
              <a:rPr lang="he-IL" sz="4400" b="1" dirty="0">
                <a:solidFill>
                  <a:srgbClr val="FFFF66"/>
                </a:solidFill>
                <a:latin typeface="David" panose="020E0502060401010101" pitchFamily="34" charset="-79"/>
                <a:cs typeface="David" panose="020E0502060401010101" pitchFamily="34" charset="-79"/>
              </a:rPr>
              <a:t>כָּמוֹךָ</a:t>
            </a:r>
            <a:r>
              <a:rPr lang="en-US" sz="4000" b="1" dirty="0">
                <a:solidFill>
                  <a:srgbClr val="FFFF66"/>
                </a:solidFill>
                <a:latin typeface="David" panose="020E0502060401010101" pitchFamily="34" charset="-79"/>
                <a:cs typeface="David" panose="020E0502060401010101" pitchFamily="34" charset="-79"/>
              </a:rPr>
              <a:t>"</a:t>
            </a:r>
            <a:r>
              <a:rPr lang="en-US" sz="4000" dirty="0">
                <a:solidFill>
                  <a:srgbClr val="FFFF66"/>
                </a:solidFill>
                <a:latin typeface="Arial Rounded MT Bold" panose="020F0704030504030204" pitchFamily="34" charset="0"/>
              </a:rPr>
              <a:t> ??</a:t>
            </a:r>
          </a:p>
        </p:txBody>
      </p:sp>
    </p:spTree>
    <p:extLst>
      <p:ext uri="{BB962C8B-B14F-4D97-AF65-F5344CB8AC3E}">
        <p14:creationId xmlns:p14="http://schemas.microsoft.com/office/powerpoint/2010/main" val="25294023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3D438-40AA-02B2-1BE2-FD859D98CA0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3D0F89C-7EA3-4D6B-72FF-AC2B0FA1BB7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Otherwise, it’s easy to have </a:t>
            </a:r>
          </a:p>
          <a:p>
            <a:pPr algn="l"/>
            <a:r>
              <a:rPr lang="en-US" sz="4000" baseline="30000" dirty="0">
                <a:solidFill>
                  <a:schemeClr val="tx1"/>
                </a:solidFill>
                <a:latin typeface="Arial Rounded MT Bold" panose="020F0704030504030204" pitchFamily="34" charset="0"/>
              </a:rPr>
              <a:t>Eph 4.31-32</a:t>
            </a:r>
            <a:r>
              <a:rPr lang="en-US" sz="4000" dirty="0">
                <a:solidFill>
                  <a:schemeClr val="tx1"/>
                </a:solidFill>
                <a:latin typeface="Arial Rounded MT Bold" panose="020F0704030504030204" pitchFamily="34" charset="0"/>
              </a:rPr>
              <a:t> Bitterness, rage, anger, violent assertiveness and slander, along with all spitefulness. Instead, be kind to each other, tenderhearted; and forgive each other, just as in the Messiah God has also forgiven you.</a:t>
            </a:r>
          </a:p>
        </p:txBody>
      </p:sp>
    </p:spTree>
    <p:extLst>
      <p:ext uri="{BB962C8B-B14F-4D97-AF65-F5344CB8AC3E}">
        <p14:creationId xmlns:p14="http://schemas.microsoft.com/office/powerpoint/2010/main" val="4093333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CA9E7-35C5-A3C2-191C-7AEA8CDC69D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C443602-6024-9FA9-0B77-4FC4286B217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D80A5FA9-2E44-FF51-A324-E449F2000696}"/>
              </a:ext>
            </a:extLst>
          </p:cNvPr>
          <p:cNvPicPr>
            <a:picLocks noChangeAspect="1"/>
          </p:cNvPicPr>
          <p:nvPr/>
        </p:nvPicPr>
        <p:blipFill>
          <a:blip r:embed="rId3"/>
          <a:stretch>
            <a:fillRect/>
          </a:stretch>
        </p:blipFill>
        <p:spPr>
          <a:xfrm>
            <a:off x="1373253" y="0"/>
            <a:ext cx="6397494" cy="5143500"/>
          </a:xfrm>
          <a:prstGeom prst="rect">
            <a:avLst/>
          </a:prstGeom>
        </p:spPr>
      </p:pic>
    </p:spTree>
    <p:extLst>
      <p:ext uri="{BB962C8B-B14F-4D97-AF65-F5344CB8AC3E}">
        <p14:creationId xmlns:p14="http://schemas.microsoft.com/office/powerpoint/2010/main" val="813587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EED0A-37CF-772B-D4CE-CD491FF806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5DDE0BB-2CD6-48AB-8FF2-AB6D9FC1B0B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7A92FAE-DA87-4F65-D94B-16BC3707513B}"/>
              </a:ext>
            </a:extLst>
          </p:cNvPr>
          <p:cNvPicPr>
            <a:picLocks noChangeAspect="1"/>
          </p:cNvPicPr>
          <p:nvPr/>
        </p:nvPicPr>
        <p:blipFill>
          <a:blip r:embed="rId3"/>
          <a:stretch>
            <a:fillRect/>
          </a:stretch>
        </p:blipFill>
        <p:spPr>
          <a:xfrm>
            <a:off x="830256" y="7398"/>
            <a:ext cx="7483488" cy="5128704"/>
          </a:xfrm>
          <a:prstGeom prst="rect">
            <a:avLst/>
          </a:prstGeom>
        </p:spPr>
      </p:pic>
    </p:spTree>
    <p:extLst>
      <p:ext uri="{BB962C8B-B14F-4D97-AF65-F5344CB8AC3E}">
        <p14:creationId xmlns:p14="http://schemas.microsoft.com/office/powerpoint/2010/main" val="9758716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85788-E231-E487-FA1F-BD74BFB7F3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4DABC94-51C7-EF6F-841C-4E972FCEF31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Arrogance</a:t>
            </a:r>
          </a:p>
          <a:p>
            <a:pPr algn="l"/>
            <a:r>
              <a:rPr lang="en-US" sz="4000" baseline="30000" dirty="0">
                <a:solidFill>
                  <a:schemeClr val="tx1"/>
                </a:solidFill>
                <a:latin typeface="Arial Rounded MT Bold" panose="020F0704030504030204" pitchFamily="34" charset="0"/>
              </a:rPr>
              <a:t>Yaakov 1.19  </a:t>
            </a:r>
            <a:r>
              <a:rPr lang="en-US" sz="4000" dirty="0">
                <a:solidFill>
                  <a:schemeClr val="tx1"/>
                </a:solidFill>
                <a:latin typeface="Arial Rounded MT Bold" panose="020F0704030504030204" pitchFamily="34" charset="0"/>
              </a:rPr>
              <a:t>Therefore, my dear brothers, let every person be quick to listen but slow to speak.</a:t>
            </a:r>
          </a:p>
        </p:txBody>
      </p:sp>
    </p:spTree>
    <p:extLst>
      <p:ext uri="{BB962C8B-B14F-4D97-AF65-F5344CB8AC3E}">
        <p14:creationId xmlns:p14="http://schemas.microsoft.com/office/powerpoint/2010/main" val="2448508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AB76-80D0-B90D-9DC8-2B4D3A338B8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EE3F7D-06D6-310E-AEBE-8D6896603AFE}"/>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Iyov/Job 2.11-13 </a:t>
            </a:r>
            <a:r>
              <a:rPr lang="en-US" sz="4000" dirty="0">
                <a:solidFill>
                  <a:schemeClr val="tx1"/>
                </a:solidFill>
                <a:latin typeface="Arial Rounded MT Bold" panose="020F0704030504030204" pitchFamily="34" charset="0"/>
              </a:rPr>
              <a:t>Now when Iyov’s three friends heard of all the calamities that had overwhelmed him, they all came…They had agreed to meet together in order to come and offer him sympathy and comfort…</a:t>
            </a:r>
          </a:p>
        </p:txBody>
      </p:sp>
    </p:spTree>
    <p:extLst>
      <p:ext uri="{BB962C8B-B14F-4D97-AF65-F5344CB8AC3E}">
        <p14:creationId xmlns:p14="http://schemas.microsoft.com/office/powerpoint/2010/main" val="13360695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73B04-5225-B729-73FE-B6E839B00BF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2DCF09B-236F-C50C-584B-2DBBDA86F0C4}"/>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Iyov/Job 2.11-13 </a:t>
            </a:r>
            <a:r>
              <a:rPr lang="en-US" sz="4000" dirty="0">
                <a:solidFill>
                  <a:schemeClr val="tx1"/>
                </a:solidFill>
                <a:latin typeface="Arial Rounded MT Bold" panose="020F0704030504030204" pitchFamily="34" charset="0"/>
              </a:rPr>
              <a:t>They wept aloud, tore their coats and threw dust over their heads toward heaven. Then they sat down with him on the ground. </a:t>
            </a:r>
            <a:r>
              <a:rPr lang="en-US" sz="4000" u="sng" dirty="0">
                <a:solidFill>
                  <a:srgbClr val="FFFF66"/>
                </a:solidFill>
                <a:latin typeface="Arial Rounded MT Bold" panose="020F0704030504030204" pitchFamily="34" charset="0"/>
              </a:rPr>
              <a:t>For seven days and seven nights, no one spoke a word </a:t>
            </a:r>
            <a:r>
              <a:rPr lang="en-US" sz="4000" dirty="0">
                <a:solidFill>
                  <a:schemeClr val="tx1"/>
                </a:solidFill>
                <a:latin typeface="Arial Rounded MT Bold" panose="020F0704030504030204" pitchFamily="34" charset="0"/>
              </a:rPr>
              <a:t>to him; because they saw how much he was suffering.</a:t>
            </a:r>
          </a:p>
        </p:txBody>
      </p:sp>
    </p:spTree>
    <p:extLst>
      <p:ext uri="{BB962C8B-B14F-4D97-AF65-F5344CB8AC3E}">
        <p14:creationId xmlns:p14="http://schemas.microsoft.com/office/powerpoint/2010/main" val="1249360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6137B-E8A5-A140-D689-D87BEBDD1B0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751D508-BC78-ADF8-18E5-0ACA232EC96C}"/>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Iyov/Job 8.1-4 </a:t>
            </a:r>
            <a:r>
              <a:rPr lang="en-US" sz="4000" dirty="0">
                <a:solidFill>
                  <a:schemeClr val="tx1"/>
                </a:solidFill>
                <a:latin typeface="Arial Rounded MT Bold" panose="020F0704030504030204" pitchFamily="34" charset="0"/>
              </a:rPr>
              <a:t> Bildad the Shuchi spoke next: “How long will you go on talking like this? What you are saying is raging wind!  Does God distort judgment? Does Shaddai pervert justice? If your children sinned against him, he left them to be victims of their own offense.</a:t>
            </a:r>
          </a:p>
        </p:txBody>
      </p:sp>
    </p:spTree>
    <p:extLst>
      <p:ext uri="{BB962C8B-B14F-4D97-AF65-F5344CB8AC3E}">
        <p14:creationId xmlns:p14="http://schemas.microsoft.com/office/powerpoint/2010/main" val="24515512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7577-6A9A-BDCB-BC6D-919900E473C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A592D4E-47E0-2FBC-9BDA-F185D91551B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019F18C2-F869-10F4-AF60-A3D9B705C066}"/>
              </a:ext>
            </a:extLst>
          </p:cNvPr>
          <p:cNvPicPr>
            <a:picLocks noChangeAspect="1"/>
          </p:cNvPicPr>
          <p:nvPr/>
        </p:nvPicPr>
        <p:blipFill>
          <a:blip r:embed="rId3"/>
          <a:stretch>
            <a:fillRect/>
          </a:stretch>
        </p:blipFill>
        <p:spPr>
          <a:xfrm>
            <a:off x="1373253" y="0"/>
            <a:ext cx="6397494" cy="5143500"/>
          </a:xfrm>
          <a:prstGeom prst="rect">
            <a:avLst/>
          </a:prstGeom>
        </p:spPr>
      </p:pic>
    </p:spTree>
    <p:extLst>
      <p:ext uri="{BB962C8B-B14F-4D97-AF65-F5344CB8AC3E}">
        <p14:creationId xmlns:p14="http://schemas.microsoft.com/office/powerpoint/2010/main" val="7908399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1A5DB-B56B-9C76-7FF5-CFAAB8F97E5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D01F120-5646-5869-D1DF-6A886BADD5B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108C2BE0-7957-F3F9-4064-4B385F8BBB9A}"/>
              </a:ext>
            </a:extLst>
          </p:cNvPr>
          <p:cNvPicPr>
            <a:picLocks noChangeAspect="1"/>
          </p:cNvPicPr>
          <p:nvPr/>
        </p:nvPicPr>
        <p:blipFill>
          <a:blip r:embed="rId3"/>
          <a:stretch>
            <a:fillRect/>
          </a:stretch>
        </p:blipFill>
        <p:spPr>
          <a:xfrm>
            <a:off x="830256" y="7398"/>
            <a:ext cx="7483488" cy="5128704"/>
          </a:xfrm>
          <a:prstGeom prst="rect">
            <a:avLst/>
          </a:prstGeom>
        </p:spPr>
      </p:pic>
    </p:spTree>
    <p:extLst>
      <p:ext uri="{BB962C8B-B14F-4D97-AF65-F5344CB8AC3E}">
        <p14:creationId xmlns:p14="http://schemas.microsoft.com/office/powerpoint/2010/main" val="16157740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DF61-4795-7B44-63F9-AE934BB4E18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8682245-EC32-22DA-7FCD-49CB81AD362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1026" name="Picture 2" descr="The Poisonous Power of Gossip">
            <a:extLst>
              <a:ext uri="{FF2B5EF4-FFF2-40B4-BE49-F238E27FC236}">
                <a16:creationId xmlns:a16="http://schemas.microsoft.com/office/drawing/2014/main" id="{A47CA762-0677-A120-2EF0-A39DE397E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0"/>
            <a:ext cx="771525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2F3D4BB-09D7-749F-56D8-28D459795B4A}"/>
              </a:ext>
            </a:extLst>
          </p:cNvPr>
          <p:cNvSpPr txBox="1"/>
          <p:nvPr/>
        </p:nvSpPr>
        <p:spPr>
          <a:xfrm>
            <a:off x="520622" y="167239"/>
            <a:ext cx="8026556" cy="707886"/>
          </a:xfrm>
          <a:prstGeom prst="rect">
            <a:avLst/>
          </a:prstGeom>
          <a:noFill/>
        </p:spPr>
        <p:txBody>
          <a:bodyPr wrap="none" rtlCol="0">
            <a:spAutoFit/>
          </a:bodyPr>
          <a:lstStyle/>
          <a:p>
            <a:r>
              <a:rPr lang="en-US" dirty="0">
                <a:effectLst>
                  <a:outerShdw blurRad="38100" dist="38100" dir="2700000" algn="tl">
                    <a:srgbClr val="000000">
                      <a:alpha val="43137"/>
                    </a:srgbClr>
                  </a:outerShdw>
                </a:effectLst>
              </a:rPr>
              <a:t>The Poisonous Power of Gossip</a:t>
            </a:r>
          </a:p>
        </p:txBody>
      </p:sp>
    </p:spTree>
    <p:extLst>
      <p:ext uri="{BB962C8B-B14F-4D97-AF65-F5344CB8AC3E}">
        <p14:creationId xmlns:p14="http://schemas.microsoft.com/office/powerpoint/2010/main" val="42145809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CFFD5-0EB5-480B-80E7-FB3431064D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ECB782-50AD-E535-5E01-8DC9E6C24BC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What makes gossip so dangerous is that it does not have to be true to be effective. A lie repeated often enough can begin to feel like common knowledge. A suspicion whispered by one person can become a verdict pronounced by many. </a:t>
            </a:r>
          </a:p>
        </p:txBody>
      </p:sp>
    </p:spTree>
    <p:extLst>
      <p:ext uri="{BB962C8B-B14F-4D97-AF65-F5344CB8AC3E}">
        <p14:creationId xmlns:p14="http://schemas.microsoft.com/office/powerpoint/2010/main" val="722535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82158-3495-5574-FE1A-ED01A6E770F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6A1487E-31EC-8F12-25C3-3F123DDF003A}"/>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By the time the truth finally appears, the damage may already be permanent: a reputation destroyed, a friendship broken, a family divided, or a career derailed.</a:t>
            </a:r>
          </a:p>
        </p:txBody>
      </p:sp>
    </p:spTree>
    <p:extLst>
      <p:ext uri="{BB962C8B-B14F-4D97-AF65-F5344CB8AC3E}">
        <p14:creationId xmlns:p14="http://schemas.microsoft.com/office/powerpoint/2010/main" val="2842477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DB59E-C327-7BA6-6AF4-BBA29F351B0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4C5203-6340-AC71-112F-FE554DFB70D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BA41325-10E3-B3DF-1340-DFE8AA6562B3}"/>
              </a:ext>
            </a:extLst>
          </p:cNvPr>
          <p:cNvPicPr>
            <a:picLocks noChangeAspect="1"/>
          </p:cNvPicPr>
          <p:nvPr/>
        </p:nvPicPr>
        <p:blipFill>
          <a:blip r:embed="rId3"/>
          <a:stretch>
            <a:fillRect/>
          </a:stretch>
        </p:blipFill>
        <p:spPr>
          <a:xfrm>
            <a:off x="1373253" y="0"/>
            <a:ext cx="6397494" cy="5143500"/>
          </a:xfrm>
          <a:prstGeom prst="rect">
            <a:avLst/>
          </a:prstGeom>
        </p:spPr>
      </p:pic>
    </p:spTree>
    <p:extLst>
      <p:ext uri="{BB962C8B-B14F-4D97-AF65-F5344CB8AC3E}">
        <p14:creationId xmlns:p14="http://schemas.microsoft.com/office/powerpoint/2010/main" val="36827429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F62AC-8D44-F33B-853C-65C2A3AE2EC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505C2E4-CA49-6BD5-B6B7-839A05C340FA}"/>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rgbClr val="FF0000"/>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F4FCAC64-C505-675D-F935-5854351974D4}"/>
              </a:ext>
            </a:extLst>
          </p:cNvPr>
          <p:cNvPicPr>
            <a:picLocks noChangeAspect="1"/>
          </p:cNvPicPr>
          <p:nvPr/>
        </p:nvPicPr>
        <p:blipFill>
          <a:blip r:embed="rId3"/>
          <a:stretch>
            <a:fillRect/>
          </a:stretch>
        </p:blipFill>
        <p:spPr>
          <a:xfrm>
            <a:off x="830256" y="7398"/>
            <a:ext cx="7483488" cy="5128704"/>
          </a:xfrm>
          <a:prstGeom prst="rect">
            <a:avLst/>
          </a:prstGeom>
        </p:spPr>
      </p:pic>
    </p:spTree>
    <p:extLst>
      <p:ext uri="{BB962C8B-B14F-4D97-AF65-F5344CB8AC3E}">
        <p14:creationId xmlns:p14="http://schemas.microsoft.com/office/powerpoint/2010/main" val="35946024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9E926-8E38-D453-0094-92A837C3988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4AC4F3F-98BF-95FA-C36E-423C334CF33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40751B4A-F5E8-FE6C-0EAA-25ED777A3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42035854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E723C-6977-D603-3A50-D512B03A44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ECB2D3-4E5B-E7C0-3723-4CDF6A5E8CE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549316B5-5970-C357-9BE0-B25F9E87C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90FDCAD2-5FC5-F69E-2052-8D3F5271C7D3}"/>
              </a:ext>
            </a:extLst>
          </p:cNvPr>
          <p:cNvSpPr txBox="1"/>
          <p:nvPr/>
        </p:nvSpPr>
        <p:spPr>
          <a:xfrm>
            <a:off x="228600" y="285750"/>
            <a:ext cx="8474170" cy="2677656"/>
          </a:xfrm>
          <a:prstGeom prst="rect">
            <a:avLst/>
          </a:prstGeom>
          <a:noFill/>
        </p:spPr>
        <p:txBody>
          <a:bodyPr wrap="square" rtlCol="0">
            <a:spAutoFit/>
          </a:bodyPr>
          <a:lstStyle/>
          <a:p>
            <a:pPr algn="l"/>
            <a:r>
              <a:rPr lang="en-US" i="1" dirty="0" err="1">
                <a:solidFill>
                  <a:schemeClr val="tx1"/>
                </a:solidFill>
              </a:rPr>
              <a:t>Kabseni</a:t>
            </a:r>
            <a:r>
              <a:rPr lang="en-US" dirty="0">
                <a:solidFill>
                  <a:schemeClr val="tx1"/>
                </a:solidFill>
              </a:rPr>
              <a:t> </a:t>
            </a:r>
            <a:r>
              <a:rPr lang="he-IL" sz="4800" b="1" dirty="0">
                <a:solidFill>
                  <a:schemeClr val="tx1"/>
                </a:solidFill>
                <a:latin typeface="David" panose="020E0502060401010101" pitchFamily="34" charset="-79"/>
                <a:cs typeface="David" panose="020E0502060401010101" pitchFamily="34" charset="-79"/>
              </a:rPr>
              <a:t>כַּבְּסֵנִי</a:t>
            </a:r>
            <a:r>
              <a:rPr lang="he-IL" sz="2400" dirty="0"/>
              <a:t> </a:t>
            </a:r>
            <a:r>
              <a:rPr lang="en-US" dirty="0"/>
              <a:t> </a:t>
            </a:r>
            <a:r>
              <a:rPr lang="en-US" dirty="0">
                <a:solidFill>
                  <a:schemeClr val="tx1"/>
                </a:solidFill>
              </a:rPr>
              <a:t>Wash me Ps 51.4</a:t>
            </a:r>
          </a:p>
          <a:p>
            <a:pPr marL="173038" indent="-173038" algn="l">
              <a:buFont typeface="Arial" panose="020B0604020202020204" pitchFamily="34" charset="0"/>
              <a:buChar char="•"/>
            </a:pPr>
            <a:r>
              <a:rPr lang="en-US" dirty="0">
                <a:solidFill>
                  <a:schemeClr val="tx1"/>
                </a:solidFill>
              </a:rPr>
              <a:t>The goal of Yom Kippur</a:t>
            </a:r>
          </a:p>
          <a:p>
            <a:pPr marL="173038" indent="-173038" algn="l">
              <a:buFont typeface="Arial" panose="020B0604020202020204" pitchFamily="34" charset="0"/>
              <a:buChar char="•"/>
            </a:pPr>
            <a:r>
              <a:rPr lang="en-US" dirty="0">
                <a:solidFill>
                  <a:schemeClr val="tx1"/>
                </a:solidFill>
              </a:rPr>
              <a:t>The content of Yom Kippur</a:t>
            </a:r>
          </a:p>
          <a:p>
            <a:pPr marL="173038" indent="-173038" algn="l">
              <a:buFont typeface="Arial" panose="020B0604020202020204" pitchFamily="34" charset="0"/>
              <a:buChar char="•"/>
            </a:pPr>
            <a:r>
              <a:rPr lang="en-US" u="sng" dirty="0">
                <a:solidFill>
                  <a:srgbClr val="FFFF66"/>
                </a:solidFill>
              </a:rPr>
              <a:t>The deliverance of Yom Kippur</a:t>
            </a:r>
          </a:p>
        </p:txBody>
      </p:sp>
    </p:spTree>
    <p:extLst>
      <p:ext uri="{BB962C8B-B14F-4D97-AF65-F5344CB8AC3E}">
        <p14:creationId xmlns:p14="http://schemas.microsoft.com/office/powerpoint/2010/main" val="20841323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4D887-ACE4-64F1-3B29-FD2D81C0622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30AC3BB-08D3-890E-95B2-8103DFA5F371}"/>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Ro 2.4 </a:t>
            </a:r>
            <a:r>
              <a:rPr lang="en-US" sz="4000" dirty="0">
                <a:solidFill>
                  <a:schemeClr val="tx1"/>
                </a:solidFill>
                <a:latin typeface="Arial Rounded MT Bold" panose="020F0704030504030204" pitchFamily="34" charset="0"/>
              </a:rPr>
              <a:t>The goodness of God leads you to repentance.</a:t>
            </a:r>
          </a:p>
        </p:txBody>
      </p:sp>
    </p:spTree>
    <p:extLst>
      <p:ext uri="{BB962C8B-B14F-4D97-AF65-F5344CB8AC3E}">
        <p14:creationId xmlns:p14="http://schemas.microsoft.com/office/powerpoint/2010/main" val="13112619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49BBC-CE95-1E11-B494-8424F019626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6982CE2-DDE5-D72F-59A6-5114F0736C3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F2CC9D0-BA86-5CAF-5533-06E0AF6DFFBE}"/>
              </a:ext>
            </a:extLst>
          </p:cNvPr>
          <p:cNvPicPr>
            <a:picLocks noChangeAspect="1"/>
          </p:cNvPicPr>
          <p:nvPr/>
        </p:nvPicPr>
        <p:blipFill>
          <a:blip r:embed="rId3"/>
          <a:stretch>
            <a:fillRect/>
          </a:stretch>
        </p:blipFill>
        <p:spPr>
          <a:xfrm>
            <a:off x="1653287" y="75983"/>
            <a:ext cx="5837426" cy="4991533"/>
          </a:xfrm>
          <a:prstGeom prst="rect">
            <a:avLst/>
          </a:prstGeom>
        </p:spPr>
      </p:pic>
    </p:spTree>
    <p:extLst>
      <p:ext uri="{BB962C8B-B14F-4D97-AF65-F5344CB8AC3E}">
        <p14:creationId xmlns:p14="http://schemas.microsoft.com/office/powerpoint/2010/main" val="35642420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5572E-824F-787C-B49B-05E2E35DC17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65EB0DC-C19F-FBF1-803E-43011CAF0D19}"/>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Eye has not seen ear has not yet heard </a:t>
            </a:r>
          </a:p>
          <a:p>
            <a:pPr algn="l"/>
            <a:r>
              <a:rPr lang="en-US" sz="4000" dirty="0">
                <a:solidFill>
                  <a:schemeClr val="tx1"/>
                </a:solidFill>
                <a:latin typeface="Arial Rounded MT Bold" panose="020F0704030504030204" pitchFamily="34" charset="0"/>
              </a:rPr>
              <a:t>Beauty for ashes who would have believed?</a:t>
            </a:r>
          </a:p>
          <a:p>
            <a:pPr algn="l"/>
            <a:r>
              <a:rPr lang="en-US" sz="4000" dirty="0">
                <a:solidFill>
                  <a:schemeClr val="tx1"/>
                </a:solidFill>
                <a:latin typeface="Arial Rounded MT Bold" panose="020F0704030504030204" pitchFamily="34" charset="0"/>
              </a:rPr>
              <a:t>A father like this who turns the world upside down </a:t>
            </a:r>
          </a:p>
          <a:p>
            <a:pPr algn="l"/>
            <a:r>
              <a:rPr lang="en-US" sz="4000" dirty="0">
                <a:solidFill>
                  <a:schemeClr val="tx1"/>
                </a:solidFill>
                <a:latin typeface="Arial Rounded MT Bold" panose="020F0704030504030204" pitchFamily="34" charset="0"/>
              </a:rPr>
              <a:t>A son who is ready to lay down His life </a:t>
            </a:r>
          </a:p>
          <a:p>
            <a:pPr algn="l"/>
            <a:r>
              <a:rPr lang="en-US" sz="4000" dirty="0">
                <a:solidFill>
                  <a:schemeClr val="tx1"/>
                </a:solidFill>
                <a:latin typeface="Arial Rounded MT Bold" panose="020F0704030504030204" pitchFamily="34" charset="0"/>
              </a:rPr>
              <a:t>The Holy Spirit dwelling within us </a:t>
            </a:r>
          </a:p>
          <a:p>
            <a:pPr algn="l"/>
            <a:endParaRPr lang="en-US" sz="4000" dirty="0">
              <a:solidFill>
                <a:schemeClr val="tx1"/>
              </a:solidFill>
              <a:latin typeface="Arial Rounded MT Bold" panose="020F0704030504030204" pitchFamily="34" charset="0"/>
            </a:endParaRP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3594955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ABE8A-4893-494C-93F4-0DD29E5C229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B8F4601-2017-D5A3-AA75-2A5B9CF9EAF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026199D-3285-1ECE-D08F-807EEE374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40465996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2C581-F55C-A116-7CFB-F47944CBEB3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7A06CBB-1216-3824-AAD4-09FA69AF863A}"/>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BC9E8B8-8A2E-A512-03DE-19BE8FEFF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E9CCF78B-3546-F064-A656-E0E9F2880F2E}"/>
              </a:ext>
            </a:extLst>
          </p:cNvPr>
          <p:cNvSpPr txBox="1"/>
          <p:nvPr/>
        </p:nvSpPr>
        <p:spPr>
          <a:xfrm>
            <a:off x="228600" y="285750"/>
            <a:ext cx="8474170" cy="2677656"/>
          </a:xfrm>
          <a:prstGeom prst="rect">
            <a:avLst/>
          </a:prstGeom>
          <a:noFill/>
        </p:spPr>
        <p:txBody>
          <a:bodyPr wrap="square" rtlCol="0">
            <a:spAutoFit/>
          </a:bodyPr>
          <a:lstStyle/>
          <a:p>
            <a:pPr algn="l"/>
            <a:r>
              <a:rPr lang="en-US" i="1" dirty="0" err="1">
                <a:solidFill>
                  <a:schemeClr val="tx1"/>
                </a:solidFill>
              </a:rPr>
              <a:t>Kabseni</a:t>
            </a:r>
            <a:r>
              <a:rPr lang="en-US" dirty="0">
                <a:solidFill>
                  <a:schemeClr val="tx1"/>
                </a:solidFill>
              </a:rPr>
              <a:t> </a:t>
            </a:r>
            <a:r>
              <a:rPr lang="he-IL" sz="4800" b="1" dirty="0">
                <a:solidFill>
                  <a:schemeClr val="tx1"/>
                </a:solidFill>
                <a:latin typeface="David" panose="020E0502060401010101" pitchFamily="34" charset="-79"/>
                <a:cs typeface="David" panose="020E0502060401010101" pitchFamily="34" charset="-79"/>
              </a:rPr>
              <a:t>כַּבְּסֵנִי</a:t>
            </a:r>
            <a:r>
              <a:rPr lang="he-IL" sz="2400" dirty="0"/>
              <a:t> </a:t>
            </a:r>
            <a:r>
              <a:rPr lang="en-US" dirty="0"/>
              <a:t> </a:t>
            </a:r>
            <a:r>
              <a:rPr lang="en-US" dirty="0">
                <a:solidFill>
                  <a:schemeClr val="tx1"/>
                </a:solidFill>
              </a:rPr>
              <a:t>Wash me Ps 51.4</a:t>
            </a:r>
          </a:p>
          <a:p>
            <a:pPr marL="173038" indent="-173038" algn="l">
              <a:buFont typeface="Arial" panose="020B0604020202020204" pitchFamily="34" charset="0"/>
              <a:buChar char="•"/>
            </a:pPr>
            <a:r>
              <a:rPr lang="en-US" dirty="0">
                <a:solidFill>
                  <a:schemeClr val="tx1"/>
                </a:solidFill>
              </a:rPr>
              <a:t>The goal of Yom Kippur</a:t>
            </a:r>
          </a:p>
          <a:p>
            <a:pPr marL="173038" indent="-173038" algn="l">
              <a:buFont typeface="Arial" panose="020B0604020202020204" pitchFamily="34" charset="0"/>
              <a:buChar char="•"/>
            </a:pPr>
            <a:r>
              <a:rPr lang="en-US" dirty="0">
                <a:solidFill>
                  <a:schemeClr val="tx1"/>
                </a:solidFill>
              </a:rPr>
              <a:t>The content of Yom Kippur</a:t>
            </a:r>
          </a:p>
          <a:p>
            <a:pPr marL="173038" indent="-173038" algn="l">
              <a:buFont typeface="Arial" panose="020B0604020202020204" pitchFamily="34" charset="0"/>
              <a:buChar char="•"/>
            </a:pPr>
            <a:r>
              <a:rPr lang="en-US" dirty="0">
                <a:solidFill>
                  <a:schemeClr val="tx1"/>
                </a:solidFill>
              </a:rPr>
              <a:t>The deliverance of Yom Kippur</a:t>
            </a:r>
          </a:p>
        </p:txBody>
      </p:sp>
    </p:spTree>
    <p:extLst>
      <p:ext uri="{BB962C8B-B14F-4D97-AF65-F5344CB8AC3E}">
        <p14:creationId xmlns:p14="http://schemas.microsoft.com/office/powerpoint/2010/main" val="638362554"/>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themeOverride>
</file>

<file path=docProps/app.xml><?xml version="1.0" encoding="utf-8"?>
<Properties xmlns="http://schemas.openxmlformats.org/officeDocument/2006/extended-properties" xmlns:vt="http://schemas.openxmlformats.org/officeDocument/2006/docPropsVTypes">
  <TotalTime>279881</TotalTime>
  <Words>4140</Words>
  <Application>Microsoft Office PowerPoint</Application>
  <PresentationFormat>On-screen Show (16:9)</PresentationFormat>
  <Paragraphs>485</Paragraphs>
  <Slides>83</Slides>
  <Notes>83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83</vt:i4>
      </vt:variant>
    </vt:vector>
  </HeadingPairs>
  <TitlesOfParts>
    <vt:vector size="90" baseType="lpstr">
      <vt:lpstr>Arial</vt:lpstr>
      <vt:lpstr>Arial Rounded MT Bold</vt:lpstr>
      <vt:lpstr>Arial Unicode MS</vt:lpstr>
      <vt:lpstr>Corbel</vt:lpstr>
      <vt:lpstr>David</vt:lpstr>
      <vt:lpstr>Wingdings</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 HaOlam Messianic Congregation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Shmuel Wolkenfeld</dc:creator>
  <cp:lastModifiedBy>Shmuel שמואל Wolkenfeld</cp:lastModifiedBy>
  <cp:revision>5810</cp:revision>
  <dcterms:created xsi:type="dcterms:W3CDTF">2006-04-21T19:34:43Z</dcterms:created>
  <dcterms:modified xsi:type="dcterms:W3CDTF">2026-09-20T22:42:32Z</dcterms:modified>
</cp:coreProperties>
</file>